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4" d="100"/>
          <a:sy n="64" d="100"/>
        </p:scale>
        <p:origin x="95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Rectangle 1"/>
          <p:cNvSpPr/>
          <p:nvPr/>
        </p:nvSpPr>
        <p:spPr>
          <a:xfrm>
            <a:off x="0" y="0"/>
            <a:ext cx="365760" cy="6858000"/>
          </a:xfrm>
          <a:prstGeom prst="rect">
            <a:avLst/>
          </a:prstGeom>
          <a:solidFill>
            <a:srgbClr val="D938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365760" y="0"/>
            <a:ext cx="91440" cy="68580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97280" y="2011680"/>
            <a:ext cx="9601200" cy="2303195"/>
          </a:xfrm>
          <a:prstGeom prst="rect">
            <a:avLst/>
          </a:prstGeom>
          <a:noFill/>
        </p:spPr>
        <p:txBody>
          <a:bodyPr wrap="square" lIns="0" tIns="0" rIns="0" bIns="0">
            <a:spAutoFit/>
          </a:bodyPr>
          <a:lstStyle/>
          <a:p>
            <a:pPr>
              <a:spcAft>
                <a:spcPts val="1200"/>
              </a:spcAft>
            </a:pPr>
            <a:r>
              <a:rPr sz="1300" b="1" dirty="0">
                <a:solidFill>
                  <a:srgbClr val="D9383A"/>
                </a:solidFill>
                <a:latin typeface="Trebuchet MS"/>
              </a:rPr>
              <a:t>PENDIDIKAN PANCASILA KELAS IX SMP</a:t>
            </a:r>
          </a:p>
          <a:p>
            <a:pPr>
              <a:spcAft>
                <a:spcPts val="800"/>
              </a:spcAft>
            </a:pPr>
            <a:r>
              <a:rPr sz="4400" b="1" dirty="0" err="1">
                <a:solidFill>
                  <a:srgbClr val="1B2A47"/>
                </a:solidFill>
                <a:latin typeface="Georgia"/>
              </a:rPr>
              <a:t>Belajar</a:t>
            </a:r>
            <a:r>
              <a:rPr sz="4400" b="1" dirty="0">
                <a:solidFill>
                  <a:srgbClr val="1B2A47"/>
                </a:solidFill>
                <a:latin typeface="Georgia"/>
              </a:rPr>
              <a:t> Seru: Hak &amp; </a:t>
            </a:r>
            <a:r>
              <a:rPr sz="4400" b="1" dirty="0" err="1">
                <a:solidFill>
                  <a:srgbClr val="1B2A47"/>
                </a:solidFill>
                <a:latin typeface="Georgia"/>
              </a:rPr>
              <a:t>Kewajiban</a:t>
            </a:r>
            <a:r>
              <a:rPr sz="4400" b="1" dirty="0">
                <a:solidFill>
                  <a:srgbClr val="1B2A47"/>
                </a:solidFill>
                <a:latin typeface="Georgia"/>
              </a:rPr>
              <a:t> Kita!</a:t>
            </a:r>
          </a:p>
          <a:p>
            <a:r>
              <a:rPr sz="1600" dirty="0">
                <a:solidFill>
                  <a:srgbClr val="566A7F"/>
                </a:solidFill>
                <a:latin typeface="Trebuchet MS"/>
              </a:rPr>
              <a:t>Cara Keren </a:t>
            </a:r>
            <a:r>
              <a:rPr sz="1600" dirty="0" err="1">
                <a:solidFill>
                  <a:srgbClr val="566A7F"/>
                </a:solidFill>
                <a:latin typeface="Trebuchet MS"/>
              </a:rPr>
              <a:t>Menyeimbangkan</a:t>
            </a:r>
            <a:r>
              <a:rPr sz="1600" dirty="0">
                <a:solidFill>
                  <a:srgbClr val="566A7F"/>
                </a:solidFill>
                <a:latin typeface="Trebuchet MS"/>
              </a:rPr>
              <a:t> </a:t>
            </a:r>
            <a:r>
              <a:rPr sz="1600" dirty="0" err="1">
                <a:solidFill>
                  <a:srgbClr val="566A7F"/>
                </a:solidFill>
                <a:latin typeface="Trebuchet MS"/>
              </a:rPr>
              <a:t>Keduanya</a:t>
            </a:r>
            <a:r>
              <a:rPr sz="1600" dirty="0">
                <a:solidFill>
                  <a:srgbClr val="566A7F"/>
                </a:solidFill>
                <a:latin typeface="Trebuchet MS"/>
              </a:rPr>
              <a:t> </a:t>
            </a:r>
            <a:r>
              <a:rPr sz="1600" dirty="0" err="1">
                <a:solidFill>
                  <a:srgbClr val="566A7F"/>
                </a:solidFill>
                <a:latin typeface="Trebuchet MS"/>
              </a:rPr>
              <a:t>dalam</a:t>
            </a:r>
            <a:r>
              <a:rPr sz="1600" dirty="0">
                <a:solidFill>
                  <a:srgbClr val="566A7F"/>
                </a:solidFill>
                <a:latin typeface="Trebuchet MS"/>
              </a:rPr>
              <a:t> </a:t>
            </a:r>
            <a:r>
              <a:rPr sz="1600" dirty="0" err="1">
                <a:solidFill>
                  <a:srgbClr val="566A7F"/>
                </a:solidFill>
                <a:latin typeface="Trebuchet MS"/>
              </a:rPr>
              <a:t>Keseharian</a:t>
            </a:r>
            <a:r>
              <a:rPr sz="1600" dirty="0">
                <a:solidFill>
                  <a:srgbClr val="566A7F"/>
                </a:solidFill>
                <a:latin typeface="Trebuchet MS"/>
              </a:rPr>
              <a:t> </a:t>
            </a:r>
            <a:r>
              <a:rPr sz="1600" dirty="0" err="1">
                <a:solidFill>
                  <a:srgbClr val="566A7F"/>
                </a:solidFill>
                <a:latin typeface="Trebuchet MS"/>
              </a:rPr>
              <a:t>Remaja</a:t>
            </a:r>
            <a:r>
              <a:rPr sz="1600" dirty="0">
                <a:solidFill>
                  <a:srgbClr val="566A7F"/>
                </a:solidFill>
                <a:latin typeface="Trebuchet MS"/>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365760"/>
          </a:xfrm>
          <a:prstGeom prst="rect">
            <a:avLst/>
          </a:prstGeom>
          <a:noFill/>
        </p:spPr>
        <p:txBody>
          <a:bodyPr wrap="square" lIns="0" tIns="0" rIns="0" bIns="0">
            <a:spAutoFit/>
          </a:bodyPr>
          <a:lstStyle/>
          <a:p>
            <a:r>
              <a:rPr sz="1100" b="1">
                <a:solidFill>
                  <a:srgbClr val="D9383A"/>
                </a:solidFill>
                <a:latin typeface="Trebuchet MS"/>
              </a:rPr>
              <a:t>BAB 2: HAK &amp; KEWAJIBAN WARGA NEGARA</a:t>
            </a:r>
          </a:p>
        </p:txBody>
      </p:sp>
      <p:sp>
        <p:nvSpPr>
          <p:cNvPr id="3" name="TextBox 2"/>
          <p:cNvSpPr txBox="1"/>
          <p:nvPr/>
        </p:nvSpPr>
        <p:spPr>
          <a:xfrm>
            <a:off x="685800" y="640080"/>
            <a:ext cx="10817352" cy="1005840"/>
          </a:xfrm>
          <a:prstGeom prst="rect">
            <a:avLst/>
          </a:prstGeom>
          <a:noFill/>
        </p:spPr>
        <p:txBody>
          <a:bodyPr wrap="square" lIns="0" tIns="0" rIns="0" bIns="0">
            <a:spAutoFit/>
          </a:bodyPr>
          <a:lstStyle/>
          <a:p>
            <a:r>
              <a:rPr sz="2600" b="1">
                <a:solidFill>
                  <a:srgbClr val="1B2A47"/>
                </a:solidFill>
                <a:latin typeface="Georgia"/>
              </a:rPr>
              <a:t>Piket Kelas vs. Belajar Nyaman: Mana Hak &amp; Kewajibanmu?</a:t>
            </a:r>
          </a:p>
        </p:txBody>
      </p:sp>
      <p:sp>
        <p:nvSpPr>
          <p:cNvPr id="4" name="Rectangle 3"/>
          <p:cNvSpPr/>
          <p:nvPr/>
        </p:nvSpPr>
        <p:spPr>
          <a:xfrm>
            <a:off x="685800" y="1371600"/>
            <a:ext cx="10817352" cy="254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0" y="6309360"/>
            <a:ext cx="1444752" cy="365760"/>
          </a:xfrm>
          <a:prstGeom prst="rect">
            <a:avLst/>
          </a:prstGeom>
          <a:noFill/>
        </p:spPr>
        <p:txBody>
          <a:bodyPr wrap="square" lIns="0" tIns="0" rIns="0" bIns="0">
            <a:spAutoFit/>
          </a:bodyPr>
          <a:lstStyle/>
          <a:p>
            <a:pPr algn="r"/>
            <a:r>
              <a:rPr sz="1000" b="1">
                <a:solidFill>
                  <a:srgbClr val="1B2A47"/>
                </a:solidFill>
                <a:latin typeface="Trebuchet MS"/>
              </a:rPr>
              <a:t>2 / 10</a:t>
            </a:r>
          </a:p>
        </p:txBody>
      </p:sp>
      <p:sp>
        <p:nvSpPr>
          <p:cNvPr id="7" name="Rounded Rectangle 6"/>
          <p:cNvSpPr/>
          <p:nvPr/>
        </p:nvSpPr>
        <p:spPr>
          <a:xfrm>
            <a:off x="1097280" y="1828800"/>
            <a:ext cx="4572000" cy="292608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2011680"/>
            <a:ext cx="4206240" cy="2560320"/>
          </a:xfrm>
          <a:prstGeom prst="rect">
            <a:avLst/>
          </a:prstGeom>
          <a:noFill/>
        </p:spPr>
        <p:txBody>
          <a:bodyPr wrap="square" lIns="0" tIns="0" rIns="0" bIns="0">
            <a:spAutoFit/>
          </a:bodyPr>
          <a:lstStyle/>
          <a:p>
            <a:pPr>
              <a:spcAft>
                <a:spcPts val="800"/>
              </a:spcAft>
            </a:pPr>
            <a:r>
              <a:rPr sz="1800" b="1">
                <a:solidFill>
                  <a:srgbClr val="1B2A47"/>
                </a:solidFill>
                <a:latin typeface="Georgia"/>
              </a:rPr>
              <a:t>1. Piket Kebersihan Kelas</a:t>
            </a:r>
          </a:p>
          <a:p>
            <a:pPr>
              <a:spcAft>
                <a:spcPts val="400"/>
              </a:spcAft>
            </a:pPr>
            <a:r>
              <a:rPr sz="1200">
                <a:solidFill>
                  <a:srgbClr val="566A7F"/>
                </a:solidFill>
                <a:latin typeface="Trebuchet MS"/>
              </a:rPr>
              <a:t>•  Aktivitas: Menyapu, mengepel, membersihkan papan tulis, dan merapikan bangku sekolah.</a:t>
            </a:r>
          </a:p>
          <a:p>
            <a:pPr>
              <a:spcAft>
                <a:spcPts val="400"/>
              </a:spcAft>
            </a:pPr>
            <a:r>
              <a:rPr sz="1200">
                <a:solidFill>
                  <a:srgbClr val="566A7F"/>
                </a:solidFill>
                <a:latin typeface="Trebuchet MS"/>
              </a:rPr>
              <a:t>•  Status: KEWAJIBAN peserta didik.</a:t>
            </a:r>
          </a:p>
          <a:p>
            <a:pPr>
              <a:spcAft>
                <a:spcPts val="400"/>
              </a:spcAft>
            </a:pPr>
            <a:r>
              <a:rPr sz="1200">
                <a:solidFill>
                  <a:srgbClr val="566A7F"/>
                </a:solidFill>
                <a:latin typeface="Trebuchet MS"/>
              </a:rPr>
              <a:t>•  Tujuan: Menjaga lingkungan sekolah agar bersih, rapi, dan nyaman untuk ditempati.</a:t>
            </a:r>
          </a:p>
        </p:txBody>
      </p:sp>
      <p:sp>
        <p:nvSpPr>
          <p:cNvPr id="9" name="Rounded Rectangle 8"/>
          <p:cNvSpPr/>
          <p:nvPr/>
        </p:nvSpPr>
        <p:spPr>
          <a:xfrm>
            <a:off x="6492240" y="1828800"/>
            <a:ext cx="4572000" cy="292608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675120" y="2011680"/>
            <a:ext cx="4206240" cy="2560320"/>
          </a:xfrm>
          <a:prstGeom prst="rect">
            <a:avLst/>
          </a:prstGeom>
          <a:noFill/>
        </p:spPr>
        <p:txBody>
          <a:bodyPr wrap="square" lIns="0" tIns="0" rIns="0" bIns="0">
            <a:spAutoFit/>
          </a:bodyPr>
          <a:lstStyle/>
          <a:p>
            <a:pPr>
              <a:spcAft>
                <a:spcPts val="800"/>
              </a:spcAft>
            </a:pPr>
            <a:r>
              <a:rPr sz="1800" b="1">
                <a:solidFill>
                  <a:srgbClr val="1B2A47"/>
                </a:solidFill>
                <a:latin typeface="Georgia"/>
              </a:rPr>
              <a:t>2. Belajar Nyaman di Kelas</a:t>
            </a:r>
          </a:p>
          <a:p>
            <a:pPr>
              <a:spcAft>
                <a:spcPts val="400"/>
              </a:spcAft>
            </a:pPr>
            <a:r>
              <a:rPr sz="1200">
                <a:solidFill>
                  <a:srgbClr val="566A7F"/>
                </a:solidFill>
                <a:latin typeface="Trebuchet MS"/>
              </a:rPr>
              <a:t>•  Aktivitas: Memperoleh materi pelajaran, penjelasan dari guru, serta fasilitas kelas yang layak.</a:t>
            </a:r>
          </a:p>
          <a:p>
            <a:pPr>
              <a:spcAft>
                <a:spcPts val="400"/>
              </a:spcAft>
            </a:pPr>
            <a:r>
              <a:rPr sz="1200">
                <a:solidFill>
                  <a:srgbClr val="566A7F"/>
                </a:solidFill>
                <a:latin typeface="Trebuchet MS"/>
              </a:rPr>
              <a:t>•  Status: HAK peserta didik.</a:t>
            </a:r>
          </a:p>
          <a:p>
            <a:pPr>
              <a:spcAft>
                <a:spcPts val="400"/>
              </a:spcAft>
            </a:pPr>
            <a:r>
              <a:rPr sz="1200">
                <a:solidFill>
                  <a:srgbClr val="566A7F"/>
                </a:solidFill>
                <a:latin typeface="Trebuchet MS"/>
              </a:rPr>
              <a:t>•  Tujuan: Mengembangkan potensi diri dan mendapatkan pengajaran terbaik.</a:t>
            </a:r>
          </a:p>
        </p:txBody>
      </p:sp>
      <p:sp>
        <p:nvSpPr>
          <p:cNvPr id="11" name="Rounded Rectangle 10"/>
          <p:cNvSpPr/>
          <p:nvPr/>
        </p:nvSpPr>
        <p:spPr>
          <a:xfrm>
            <a:off x="1097280" y="5029200"/>
            <a:ext cx="9966960" cy="1005840"/>
          </a:xfrm>
          <a:prstGeom prst="roundRect">
            <a:avLst/>
          </a:prstGeom>
          <a:solidFill>
            <a:srgbClr val="EEF2F6"/>
          </a:solidFill>
          <a:ln>
            <a:no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280160" y="5120640"/>
            <a:ext cx="9601200" cy="822960"/>
          </a:xfrm>
          <a:prstGeom prst="rect">
            <a:avLst/>
          </a:prstGeom>
          <a:noFill/>
        </p:spPr>
        <p:txBody>
          <a:bodyPr wrap="square">
            <a:spAutoFit/>
          </a:bodyPr>
          <a:lstStyle/>
          <a:p>
            <a:r>
              <a:rPr sz="1100" b="1">
                <a:solidFill>
                  <a:srgbClr val="D9383A"/>
                </a:solidFill>
                <a:latin typeface="Trebuchet MS"/>
              </a:rPr>
              <a:t>DETEKTIF KELAS - TAHUKAH KAMU?
</a:t>
            </a:r>
            <a:r>
              <a:rPr sz="1300">
                <a:solidFill>
                  <a:srgbClr val="1B2A47"/>
                </a:solidFill>
                <a:latin typeface="Trebuchet MS"/>
              </a:rPr>
              <a:t>Kedua hal di atas sangat berhubungan erat! Kita tidak bisa menikmati Hak belajar di kelas yang nyaman jika kita tidak mau melaksanakan Kewajiban piket kelas secara adil dan teratur.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365760"/>
          </a:xfrm>
          <a:prstGeom prst="rect">
            <a:avLst/>
          </a:prstGeom>
          <a:noFill/>
        </p:spPr>
        <p:txBody>
          <a:bodyPr wrap="square" lIns="0" tIns="0" rIns="0" bIns="0">
            <a:spAutoFit/>
          </a:bodyPr>
          <a:lstStyle/>
          <a:p>
            <a:r>
              <a:rPr sz="1100" b="1">
                <a:solidFill>
                  <a:srgbClr val="D9383A"/>
                </a:solidFill>
                <a:latin typeface="Trebuchet MS"/>
              </a:rPr>
              <a:t>BAB 2: HAK &amp; KEWAJIBAN WARGA NEGARA</a:t>
            </a:r>
          </a:p>
        </p:txBody>
      </p:sp>
      <p:sp>
        <p:nvSpPr>
          <p:cNvPr id="3" name="TextBox 2"/>
          <p:cNvSpPr txBox="1"/>
          <p:nvPr/>
        </p:nvSpPr>
        <p:spPr>
          <a:xfrm>
            <a:off x="685800" y="640080"/>
            <a:ext cx="10817352" cy="1005840"/>
          </a:xfrm>
          <a:prstGeom prst="rect">
            <a:avLst/>
          </a:prstGeom>
          <a:noFill/>
        </p:spPr>
        <p:txBody>
          <a:bodyPr wrap="square" lIns="0" tIns="0" rIns="0" bIns="0">
            <a:spAutoFit/>
          </a:bodyPr>
          <a:lstStyle/>
          <a:p>
            <a:r>
              <a:rPr sz="2600" b="1">
                <a:solidFill>
                  <a:srgbClr val="1B2A47"/>
                </a:solidFill>
                <a:latin typeface="Georgia"/>
              </a:rPr>
              <a:t>Upacara Bendera: Contoh Nyata Keseimbangan dalam Hidup</a:t>
            </a:r>
          </a:p>
        </p:txBody>
      </p:sp>
      <p:sp>
        <p:nvSpPr>
          <p:cNvPr id="4" name="Rectangle 3"/>
          <p:cNvSpPr/>
          <p:nvPr/>
        </p:nvSpPr>
        <p:spPr>
          <a:xfrm>
            <a:off x="685800" y="1371600"/>
            <a:ext cx="10817352" cy="254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0" y="6309360"/>
            <a:ext cx="1444752" cy="365760"/>
          </a:xfrm>
          <a:prstGeom prst="rect">
            <a:avLst/>
          </a:prstGeom>
          <a:noFill/>
        </p:spPr>
        <p:txBody>
          <a:bodyPr wrap="square" lIns="0" tIns="0" rIns="0" bIns="0">
            <a:spAutoFit/>
          </a:bodyPr>
          <a:lstStyle/>
          <a:p>
            <a:pPr algn="r"/>
            <a:r>
              <a:rPr sz="1000" b="1">
                <a:solidFill>
                  <a:srgbClr val="1B2A47"/>
                </a:solidFill>
                <a:latin typeface="Trebuchet MS"/>
              </a:rPr>
              <a:t>3 / 10</a:t>
            </a:r>
          </a:p>
        </p:txBody>
      </p:sp>
      <p:sp>
        <p:nvSpPr>
          <p:cNvPr id="7" name="Rounded Rectangle 6"/>
          <p:cNvSpPr/>
          <p:nvPr/>
        </p:nvSpPr>
        <p:spPr>
          <a:xfrm>
            <a:off x="1097280" y="2011680"/>
            <a:ext cx="4114800" cy="274320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2194560"/>
            <a:ext cx="3749040" cy="2377440"/>
          </a:xfrm>
          <a:prstGeom prst="rect">
            <a:avLst/>
          </a:prstGeom>
          <a:noFill/>
        </p:spPr>
        <p:txBody>
          <a:bodyPr wrap="square" lIns="0" tIns="0" rIns="0" bIns="0">
            <a:spAutoFit/>
          </a:bodyPr>
          <a:lstStyle/>
          <a:p>
            <a:pPr>
              <a:spcAft>
                <a:spcPts val="800"/>
              </a:spcAft>
            </a:pPr>
            <a:r>
              <a:rPr sz="1800" b="1">
                <a:solidFill>
                  <a:srgbClr val="D9383A"/>
                </a:solidFill>
                <a:latin typeface="Georgia"/>
              </a:rPr>
              <a:t>Sisi Kewajiban Kita</a:t>
            </a:r>
          </a:p>
          <a:p>
            <a:pPr>
              <a:spcAft>
                <a:spcPts val="400"/>
              </a:spcAft>
            </a:pPr>
            <a:r>
              <a:rPr sz="1200">
                <a:solidFill>
                  <a:srgbClr val="566A7F"/>
                </a:solidFill>
                <a:latin typeface="Trebuchet MS"/>
              </a:rPr>
              <a:t>•  Mengikuti upacara bendera hari Senin dengan khidmat dan tertib.</a:t>
            </a:r>
          </a:p>
          <a:p>
            <a:pPr>
              <a:spcAft>
                <a:spcPts val="400"/>
              </a:spcAft>
            </a:pPr>
            <a:r>
              <a:rPr sz="1200">
                <a:solidFill>
                  <a:srgbClr val="566A7F"/>
                </a:solidFill>
                <a:latin typeface="Trebuchet MS"/>
              </a:rPr>
              <a:t>•  Mengenakan atribut lengkap (topi, dasi, ikat pinggang, dan sepatu hitam).</a:t>
            </a:r>
          </a:p>
          <a:p>
            <a:pPr>
              <a:spcAft>
                <a:spcPts val="400"/>
              </a:spcAft>
            </a:pPr>
            <a:r>
              <a:rPr sz="1200">
                <a:solidFill>
                  <a:srgbClr val="566A7F"/>
                </a:solidFill>
                <a:latin typeface="Trebuchet MS"/>
              </a:rPr>
              <a:t>•  Mendengarkan amanat pembina upacara dengan saksama.</a:t>
            </a:r>
          </a:p>
        </p:txBody>
      </p:sp>
      <p:sp>
        <p:nvSpPr>
          <p:cNvPr id="9" name="Rounded Rectangle 8"/>
          <p:cNvSpPr/>
          <p:nvPr/>
        </p:nvSpPr>
        <p:spPr>
          <a:xfrm>
            <a:off x="6949440" y="2011680"/>
            <a:ext cx="4114800" cy="274320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132320" y="2194560"/>
            <a:ext cx="3749040" cy="2377440"/>
          </a:xfrm>
          <a:prstGeom prst="rect">
            <a:avLst/>
          </a:prstGeom>
          <a:noFill/>
        </p:spPr>
        <p:txBody>
          <a:bodyPr wrap="square" lIns="0" tIns="0" rIns="0" bIns="0">
            <a:spAutoFit/>
          </a:bodyPr>
          <a:lstStyle/>
          <a:p>
            <a:pPr>
              <a:spcAft>
                <a:spcPts val="800"/>
              </a:spcAft>
            </a:pPr>
            <a:r>
              <a:rPr sz="1800" b="1">
                <a:solidFill>
                  <a:srgbClr val="E0A922"/>
                </a:solidFill>
                <a:latin typeface="Georgia"/>
              </a:rPr>
              <a:t>Sisi Hak yang Diterima</a:t>
            </a:r>
          </a:p>
          <a:p>
            <a:pPr>
              <a:spcAft>
                <a:spcPts val="400"/>
              </a:spcAft>
            </a:pPr>
            <a:r>
              <a:rPr sz="1200">
                <a:solidFill>
                  <a:srgbClr val="566A7F"/>
                </a:solidFill>
                <a:latin typeface="Trebuchet MS"/>
              </a:rPr>
              <a:t>•  Berhak dihargai sebagai peserta upacara secara sopan.</a:t>
            </a:r>
          </a:p>
          <a:p>
            <a:pPr>
              <a:spcAft>
                <a:spcPts val="400"/>
              </a:spcAft>
            </a:pPr>
            <a:r>
              <a:rPr sz="1200">
                <a:solidFill>
                  <a:srgbClr val="566A7F"/>
                </a:solidFill>
                <a:latin typeface="Trebuchet MS"/>
              </a:rPr>
              <a:t>•  Mendapatkan barisan yang rapi dan sesuai dengan tingkat kelas masing-masing.</a:t>
            </a:r>
          </a:p>
          <a:p>
            <a:pPr>
              <a:spcAft>
                <a:spcPts val="400"/>
              </a:spcAft>
            </a:pPr>
            <a:r>
              <a:rPr sz="1200">
                <a:solidFill>
                  <a:srgbClr val="566A7F"/>
                </a:solidFill>
                <a:latin typeface="Trebuchet MS"/>
              </a:rPr>
              <a:t>•  Memperoleh rasa kebanggaan nasional lewat bendera Merah Putih.</a:t>
            </a:r>
          </a:p>
        </p:txBody>
      </p:sp>
      <p:sp>
        <p:nvSpPr>
          <p:cNvPr id="11" name="Left-Right Arrow 10"/>
          <p:cNvSpPr/>
          <p:nvPr/>
        </p:nvSpPr>
        <p:spPr>
          <a:xfrm>
            <a:off x="5486400" y="2926080"/>
            <a:ext cx="1188720" cy="731520"/>
          </a:xfrm>
          <a:prstGeom prst="leftRightArrow">
            <a:avLst/>
          </a:prstGeom>
          <a:solidFill>
            <a:srgbClr val="EEF2F6"/>
          </a:solidFill>
          <a:ln>
            <a:solidFill>
              <a:srgbClr val="8A9EB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303520" y="3749039"/>
            <a:ext cx="1554480" cy="914400"/>
          </a:xfrm>
          <a:prstGeom prst="rect">
            <a:avLst/>
          </a:prstGeom>
          <a:noFill/>
        </p:spPr>
        <p:txBody>
          <a:bodyPr wrap="square">
            <a:spAutoFit/>
          </a:bodyPr>
          <a:lstStyle/>
          <a:p>
            <a:pPr algn="ctr"/>
            <a:r>
              <a:rPr sz="1100" b="1">
                <a:solidFill>
                  <a:srgbClr val="566A7F"/>
                </a:solidFill>
                <a:latin typeface="Trebuchet MS"/>
              </a:rPr>
              <a:t>Saling
Seimbang</a:t>
            </a:r>
          </a:p>
        </p:txBody>
      </p:sp>
      <p:sp>
        <p:nvSpPr>
          <p:cNvPr id="13" name="Rounded Rectangle 12"/>
          <p:cNvSpPr/>
          <p:nvPr/>
        </p:nvSpPr>
        <p:spPr>
          <a:xfrm>
            <a:off x="1097280" y="5120640"/>
            <a:ext cx="9966960" cy="914400"/>
          </a:xfrm>
          <a:prstGeom prst="roundRect">
            <a:avLst/>
          </a:prstGeom>
          <a:solidFill>
            <a:srgbClr val="EEF2F6"/>
          </a:solidFill>
          <a:ln>
            <a:no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280160" y="5257800"/>
            <a:ext cx="9601200" cy="731520"/>
          </a:xfrm>
          <a:prstGeom prst="rect">
            <a:avLst/>
          </a:prstGeom>
          <a:noFill/>
        </p:spPr>
        <p:txBody>
          <a:bodyPr wrap="square">
            <a:spAutoFit/>
          </a:bodyPr>
          <a:lstStyle/>
          <a:p>
            <a:pPr algn="ctr"/>
            <a:r>
              <a:rPr sz="1400" b="1">
                <a:solidFill>
                  <a:srgbClr val="1B2A47"/>
                </a:solidFill>
                <a:latin typeface="Georgia"/>
              </a:rPr>
              <a:t>PRINSIP UTAMA: Hak dan kewajiban senantiasa beriringan dan tidak dapat dipisahkan dalam kehidupan sehari-hari.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365760"/>
          </a:xfrm>
          <a:prstGeom prst="rect">
            <a:avLst/>
          </a:prstGeom>
          <a:noFill/>
        </p:spPr>
        <p:txBody>
          <a:bodyPr wrap="square" lIns="0" tIns="0" rIns="0" bIns="0">
            <a:spAutoFit/>
          </a:bodyPr>
          <a:lstStyle/>
          <a:p>
            <a:r>
              <a:rPr sz="1100" b="1">
                <a:solidFill>
                  <a:srgbClr val="D9383A"/>
                </a:solidFill>
                <a:latin typeface="Trebuchet MS"/>
              </a:rPr>
              <a:t>BAB 2: HAK &amp; KEWAJIBAN WARGA NEGARA</a:t>
            </a:r>
          </a:p>
        </p:txBody>
      </p:sp>
      <p:sp>
        <p:nvSpPr>
          <p:cNvPr id="3" name="TextBox 2"/>
          <p:cNvSpPr txBox="1"/>
          <p:nvPr/>
        </p:nvSpPr>
        <p:spPr>
          <a:xfrm>
            <a:off x="685800" y="640080"/>
            <a:ext cx="10817352" cy="1005840"/>
          </a:xfrm>
          <a:prstGeom prst="rect">
            <a:avLst/>
          </a:prstGeom>
          <a:noFill/>
        </p:spPr>
        <p:txBody>
          <a:bodyPr wrap="square" lIns="0" tIns="0" rIns="0" bIns="0">
            <a:spAutoFit/>
          </a:bodyPr>
          <a:lstStyle/>
          <a:p>
            <a:r>
              <a:rPr sz="2600" b="1">
                <a:solidFill>
                  <a:srgbClr val="1B2A47"/>
                </a:solidFill>
                <a:latin typeface="Georgia"/>
              </a:rPr>
              <a:t>Apa sih Definisi 'Hak'? Yuk, Tanya Para Tokoh Hukum!</a:t>
            </a:r>
          </a:p>
        </p:txBody>
      </p:sp>
      <p:sp>
        <p:nvSpPr>
          <p:cNvPr id="4" name="Rectangle 3"/>
          <p:cNvSpPr/>
          <p:nvPr/>
        </p:nvSpPr>
        <p:spPr>
          <a:xfrm>
            <a:off x="685800" y="1371600"/>
            <a:ext cx="10817352" cy="254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0" y="6309360"/>
            <a:ext cx="1444752" cy="365760"/>
          </a:xfrm>
          <a:prstGeom prst="rect">
            <a:avLst/>
          </a:prstGeom>
          <a:noFill/>
        </p:spPr>
        <p:txBody>
          <a:bodyPr wrap="square" lIns="0" tIns="0" rIns="0" bIns="0">
            <a:spAutoFit/>
          </a:bodyPr>
          <a:lstStyle/>
          <a:p>
            <a:pPr algn="r"/>
            <a:r>
              <a:rPr sz="1000" b="1">
                <a:solidFill>
                  <a:srgbClr val="1B2A47"/>
                </a:solidFill>
                <a:latin typeface="Trebuchet MS"/>
              </a:rPr>
              <a:t>4 / 10</a:t>
            </a:r>
          </a:p>
        </p:txBody>
      </p:sp>
      <p:sp>
        <p:nvSpPr>
          <p:cNvPr id="7" name="Rounded Rectangle 6"/>
          <p:cNvSpPr/>
          <p:nvPr/>
        </p:nvSpPr>
        <p:spPr>
          <a:xfrm>
            <a:off x="685800" y="2011680"/>
            <a:ext cx="3291840" cy="347472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194560"/>
            <a:ext cx="2926080" cy="3108960"/>
          </a:xfrm>
          <a:prstGeom prst="rect">
            <a:avLst/>
          </a:prstGeom>
          <a:noFill/>
        </p:spPr>
        <p:txBody>
          <a:bodyPr wrap="square" lIns="0" tIns="0" rIns="0" bIns="0">
            <a:spAutoFit/>
          </a:bodyPr>
          <a:lstStyle/>
          <a:p>
            <a:pPr>
              <a:spcAft>
                <a:spcPts val="800"/>
              </a:spcAft>
            </a:pPr>
            <a:r>
              <a:rPr sz="1600" b="1">
                <a:solidFill>
                  <a:srgbClr val="1B2A47"/>
                </a:solidFill>
                <a:latin typeface="Georgia"/>
              </a:rPr>
              <a:t>Prof. Dr. Notonegoro</a:t>
            </a:r>
          </a:p>
          <a:p>
            <a:pPr>
              <a:spcBef>
                <a:spcPts val="400"/>
              </a:spcBef>
            </a:pPr>
            <a:r>
              <a:rPr sz="1300">
                <a:solidFill>
                  <a:srgbClr val="566A7F"/>
                </a:solidFill>
                <a:latin typeface="Trebuchet MS"/>
              </a:rPr>
              <a:t>Hak adalah kekuasaan untuk menerima atau melakukan sesuatu yang semestinya diterima atau dilakukan oleh pihak tertentu, dan tidak dapat dilakukan oleh pihak lain mana pun yang pada prinsipnya dapat dituntut secara paksa.</a:t>
            </a:r>
          </a:p>
        </p:txBody>
      </p:sp>
      <p:sp>
        <p:nvSpPr>
          <p:cNvPr id="9" name="Rounded Rectangle 8"/>
          <p:cNvSpPr/>
          <p:nvPr/>
        </p:nvSpPr>
        <p:spPr>
          <a:xfrm>
            <a:off x="4343400" y="2011680"/>
            <a:ext cx="3291840" cy="347472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26280" y="2194560"/>
            <a:ext cx="2926080" cy="3108960"/>
          </a:xfrm>
          <a:prstGeom prst="rect">
            <a:avLst/>
          </a:prstGeom>
          <a:noFill/>
        </p:spPr>
        <p:txBody>
          <a:bodyPr wrap="square" lIns="0" tIns="0" rIns="0" bIns="0">
            <a:spAutoFit/>
          </a:bodyPr>
          <a:lstStyle/>
          <a:p>
            <a:pPr>
              <a:spcAft>
                <a:spcPts val="800"/>
              </a:spcAft>
            </a:pPr>
            <a:r>
              <a:rPr sz="1600" b="1">
                <a:solidFill>
                  <a:srgbClr val="1B2A47"/>
                </a:solidFill>
                <a:latin typeface="Georgia"/>
              </a:rPr>
              <a:t>Christine S. T. Kansil</a:t>
            </a:r>
          </a:p>
          <a:p>
            <a:pPr>
              <a:spcBef>
                <a:spcPts val="400"/>
              </a:spcBef>
            </a:pPr>
            <a:r>
              <a:rPr sz="1300">
                <a:solidFill>
                  <a:srgbClr val="566A7F"/>
                </a:solidFill>
                <a:latin typeface="Trebuchet MS"/>
              </a:rPr>
              <a:t>Hak merupakan izin atau kekuasaan yang diberikan oleh hukum kepada seseorang agar dapat berbuat sesuatu sesuai ketentuan peraturan.</a:t>
            </a:r>
          </a:p>
        </p:txBody>
      </p:sp>
      <p:sp>
        <p:nvSpPr>
          <p:cNvPr id="11" name="Rounded Rectangle 10"/>
          <p:cNvSpPr/>
          <p:nvPr/>
        </p:nvSpPr>
        <p:spPr>
          <a:xfrm>
            <a:off x="8001000" y="2011680"/>
            <a:ext cx="3291840" cy="347472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183880" y="2194560"/>
            <a:ext cx="2926080" cy="3108960"/>
          </a:xfrm>
          <a:prstGeom prst="rect">
            <a:avLst/>
          </a:prstGeom>
          <a:noFill/>
        </p:spPr>
        <p:txBody>
          <a:bodyPr wrap="square" lIns="0" tIns="0" rIns="0" bIns="0">
            <a:spAutoFit/>
          </a:bodyPr>
          <a:lstStyle/>
          <a:p>
            <a:pPr>
              <a:spcAft>
                <a:spcPts val="800"/>
              </a:spcAft>
            </a:pPr>
            <a:r>
              <a:rPr sz="1600" b="1">
                <a:solidFill>
                  <a:srgbClr val="1B2A47"/>
                </a:solidFill>
                <a:latin typeface="Georgia"/>
              </a:rPr>
              <a:t>Sudikno Mertokusumo</a:t>
            </a:r>
          </a:p>
          <a:p>
            <a:pPr>
              <a:spcBef>
                <a:spcPts val="400"/>
              </a:spcBef>
            </a:pPr>
            <a:r>
              <a:rPr sz="1300">
                <a:solidFill>
                  <a:srgbClr val="566A7F"/>
                </a:solidFill>
                <a:latin typeface="Trebuchet MS"/>
              </a:rPr>
              <a:t>Hak adalah kepentingan yang dilindungi oleh hukum. Kepentingan tersebut berkaitan dengan tuntutan individu/kelompok untuk dipenuhi, yang dijamin oleh hukum yang berlaku.</a:t>
            </a:r>
          </a:p>
        </p:txBody>
      </p:sp>
      <p:sp>
        <p:nvSpPr>
          <p:cNvPr id="13" name="TextBox 12"/>
          <p:cNvSpPr txBox="1"/>
          <p:nvPr/>
        </p:nvSpPr>
        <p:spPr>
          <a:xfrm>
            <a:off x="685800" y="5577840"/>
            <a:ext cx="10789920" cy="457200"/>
          </a:xfrm>
          <a:prstGeom prst="rect">
            <a:avLst/>
          </a:prstGeom>
          <a:noFill/>
        </p:spPr>
        <p:txBody>
          <a:bodyPr wrap="square">
            <a:spAutoFit/>
          </a:bodyPr>
          <a:lstStyle/>
          <a:p>
            <a:pPr algn="ctr"/>
            <a:r>
              <a:rPr sz="1100" i="1">
                <a:solidFill>
                  <a:srgbClr val="8A9EB2"/>
                </a:solidFill>
                <a:latin typeface="Trebuchet MS"/>
              </a:rPr>
              <a:t>*Semua teori ini menunjukkan bahwa hak kita selalu dibatasi, dijamin, dan dilindungi oleh hukum resmi negara.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365760"/>
          </a:xfrm>
          <a:prstGeom prst="rect">
            <a:avLst/>
          </a:prstGeom>
          <a:noFill/>
        </p:spPr>
        <p:txBody>
          <a:bodyPr wrap="square" lIns="0" tIns="0" rIns="0" bIns="0">
            <a:spAutoFit/>
          </a:bodyPr>
          <a:lstStyle/>
          <a:p>
            <a:r>
              <a:rPr sz="1100" b="1">
                <a:solidFill>
                  <a:srgbClr val="D9383A"/>
                </a:solidFill>
                <a:latin typeface="Trebuchet MS"/>
              </a:rPr>
              <a:t>BAB 2: HAK &amp; KEWAJIBAN WARGA NEGARA</a:t>
            </a:r>
          </a:p>
        </p:txBody>
      </p:sp>
      <p:sp>
        <p:nvSpPr>
          <p:cNvPr id="3" name="TextBox 2"/>
          <p:cNvSpPr txBox="1"/>
          <p:nvPr/>
        </p:nvSpPr>
        <p:spPr>
          <a:xfrm>
            <a:off x="685800" y="640080"/>
            <a:ext cx="10817352" cy="1005840"/>
          </a:xfrm>
          <a:prstGeom prst="rect">
            <a:avLst/>
          </a:prstGeom>
          <a:noFill/>
        </p:spPr>
        <p:txBody>
          <a:bodyPr wrap="square" lIns="0" tIns="0" rIns="0" bIns="0">
            <a:spAutoFit/>
          </a:bodyPr>
          <a:lstStyle/>
          <a:p>
            <a:r>
              <a:rPr sz="2600" b="1">
                <a:solidFill>
                  <a:srgbClr val="1B2A47"/>
                </a:solidFill>
                <a:latin typeface="Georgia"/>
              </a:rPr>
              <a:t>Mengenal 4 Jenis Hak yang Unik Menurut John Salmond</a:t>
            </a:r>
          </a:p>
        </p:txBody>
      </p:sp>
      <p:sp>
        <p:nvSpPr>
          <p:cNvPr id="4" name="Rectangle 3"/>
          <p:cNvSpPr/>
          <p:nvPr/>
        </p:nvSpPr>
        <p:spPr>
          <a:xfrm>
            <a:off x="685800" y="1371600"/>
            <a:ext cx="10817352" cy="254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0" y="6309360"/>
            <a:ext cx="1444752" cy="365760"/>
          </a:xfrm>
          <a:prstGeom prst="rect">
            <a:avLst/>
          </a:prstGeom>
          <a:noFill/>
        </p:spPr>
        <p:txBody>
          <a:bodyPr wrap="square" lIns="0" tIns="0" rIns="0" bIns="0">
            <a:spAutoFit/>
          </a:bodyPr>
          <a:lstStyle/>
          <a:p>
            <a:pPr algn="r"/>
            <a:r>
              <a:rPr sz="1000" b="1">
                <a:solidFill>
                  <a:srgbClr val="1B2A47"/>
                </a:solidFill>
                <a:latin typeface="Trebuchet MS"/>
              </a:rPr>
              <a:t>5 / 10</a:t>
            </a:r>
          </a:p>
        </p:txBody>
      </p:sp>
      <p:sp>
        <p:nvSpPr>
          <p:cNvPr id="7" name="Rounded Rectangle 6"/>
          <p:cNvSpPr/>
          <p:nvPr/>
        </p:nvSpPr>
        <p:spPr>
          <a:xfrm>
            <a:off x="731520" y="1828800"/>
            <a:ext cx="5120640" cy="173736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14400" y="2011680"/>
            <a:ext cx="4754880" cy="1371600"/>
          </a:xfrm>
          <a:prstGeom prst="rect">
            <a:avLst/>
          </a:prstGeom>
          <a:noFill/>
        </p:spPr>
        <p:txBody>
          <a:bodyPr wrap="square" lIns="0" tIns="0" rIns="0" bIns="0">
            <a:spAutoFit/>
          </a:bodyPr>
          <a:lstStyle/>
          <a:p>
            <a:pPr>
              <a:spcAft>
                <a:spcPts val="800"/>
              </a:spcAft>
            </a:pPr>
            <a:r>
              <a:rPr sz="1500" b="1">
                <a:solidFill>
                  <a:srgbClr val="1B2A47"/>
                </a:solidFill>
                <a:latin typeface="Georgia"/>
              </a:rPr>
              <a:t>1. Hak Sempit (Narrow Right)</a:t>
            </a:r>
          </a:p>
          <a:p>
            <a:pPr>
              <a:spcBef>
                <a:spcPts val="400"/>
              </a:spcBef>
            </a:pPr>
            <a:r>
              <a:rPr sz="1300">
                <a:solidFill>
                  <a:srgbClr val="566A7F"/>
                </a:solidFill>
                <a:latin typeface="Trebuchet MS"/>
              </a:rPr>
              <a:t>Hak yang diperoleh seseorang dengan syarat ia harus melakukan suatu kewajiban tertentu terlebih dahulu.</a:t>
            </a:r>
          </a:p>
        </p:txBody>
      </p:sp>
      <p:sp>
        <p:nvSpPr>
          <p:cNvPr id="9" name="Rounded Rectangle 8"/>
          <p:cNvSpPr/>
          <p:nvPr/>
        </p:nvSpPr>
        <p:spPr>
          <a:xfrm>
            <a:off x="6309360" y="1828800"/>
            <a:ext cx="5120640" cy="173736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92240" y="2011680"/>
            <a:ext cx="4754880" cy="1371600"/>
          </a:xfrm>
          <a:prstGeom prst="rect">
            <a:avLst/>
          </a:prstGeom>
          <a:noFill/>
        </p:spPr>
        <p:txBody>
          <a:bodyPr wrap="square" lIns="0" tIns="0" rIns="0" bIns="0">
            <a:spAutoFit/>
          </a:bodyPr>
          <a:lstStyle/>
          <a:p>
            <a:pPr>
              <a:spcAft>
                <a:spcPts val="800"/>
              </a:spcAft>
            </a:pPr>
            <a:r>
              <a:rPr sz="1500" b="1">
                <a:solidFill>
                  <a:srgbClr val="1B2A47"/>
                </a:solidFill>
                <a:latin typeface="Georgia"/>
              </a:rPr>
              <a:t>2. Hak Kemerdekaan (Liberty Right)</a:t>
            </a:r>
          </a:p>
          <a:p>
            <a:pPr>
              <a:spcBef>
                <a:spcPts val="400"/>
              </a:spcBef>
            </a:pPr>
            <a:r>
              <a:rPr sz="1300">
                <a:solidFill>
                  <a:srgbClr val="566A7F"/>
                </a:solidFill>
                <a:latin typeface="Trebuchet MS"/>
              </a:rPr>
              <a:t>Hak bebas melakukan kegiatan apa pun, dengan syarat mutlak tidak mengganggu dan melanggar hak orang lain.</a:t>
            </a:r>
          </a:p>
        </p:txBody>
      </p:sp>
      <p:sp>
        <p:nvSpPr>
          <p:cNvPr id="11" name="Rounded Rectangle 10"/>
          <p:cNvSpPr/>
          <p:nvPr/>
        </p:nvSpPr>
        <p:spPr>
          <a:xfrm>
            <a:off x="731520" y="3931920"/>
            <a:ext cx="5120640" cy="173736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4114800"/>
            <a:ext cx="4754880" cy="1371600"/>
          </a:xfrm>
          <a:prstGeom prst="rect">
            <a:avLst/>
          </a:prstGeom>
          <a:noFill/>
        </p:spPr>
        <p:txBody>
          <a:bodyPr wrap="square" lIns="0" tIns="0" rIns="0" bIns="0">
            <a:spAutoFit/>
          </a:bodyPr>
          <a:lstStyle/>
          <a:p>
            <a:pPr>
              <a:spcAft>
                <a:spcPts val="800"/>
              </a:spcAft>
            </a:pPr>
            <a:r>
              <a:rPr sz="1500" b="1">
                <a:solidFill>
                  <a:srgbClr val="1B2A47"/>
                </a:solidFill>
                <a:latin typeface="Georgia"/>
              </a:rPr>
              <a:t>3. Hak Kekuasaan (Power Right)</a:t>
            </a:r>
          </a:p>
          <a:p>
            <a:pPr>
              <a:spcBef>
                <a:spcPts val="400"/>
              </a:spcBef>
            </a:pPr>
            <a:r>
              <a:rPr sz="1300">
                <a:solidFill>
                  <a:srgbClr val="566A7F"/>
                </a:solidFill>
                <a:latin typeface="Trebuchet MS"/>
              </a:rPr>
              <a:t>Hak resmi untuk meraih kedudukan, kekuasaan, atau mengubah hak/kewajiban melalui jalur hukum yang sah.</a:t>
            </a:r>
          </a:p>
        </p:txBody>
      </p:sp>
      <p:sp>
        <p:nvSpPr>
          <p:cNvPr id="13" name="Rounded Rectangle 12"/>
          <p:cNvSpPr/>
          <p:nvPr/>
        </p:nvSpPr>
        <p:spPr>
          <a:xfrm>
            <a:off x="6309360" y="3931920"/>
            <a:ext cx="5120640" cy="173736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92240" y="4114800"/>
            <a:ext cx="4754880" cy="1371600"/>
          </a:xfrm>
          <a:prstGeom prst="rect">
            <a:avLst/>
          </a:prstGeom>
          <a:noFill/>
        </p:spPr>
        <p:txBody>
          <a:bodyPr wrap="square" lIns="0" tIns="0" rIns="0" bIns="0">
            <a:spAutoFit/>
          </a:bodyPr>
          <a:lstStyle/>
          <a:p>
            <a:pPr>
              <a:spcAft>
                <a:spcPts val="800"/>
              </a:spcAft>
            </a:pPr>
            <a:r>
              <a:rPr sz="1500" b="1">
                <a:solidFill>
                  <a:srgbClr val="1B2A47"/>
                </a:solidFill>
                <a:latin typeface="Georgia"/>
              </a:rPr>
              <a:t>4. Hak Kekebalan (Immunity Right)</a:t>
            </a:r>
          </a:p>
          <a:p>
            <a:pPr>
              <a:spcBef>
                <a:spcPts val="400"/>
              </a:spcBef>
            </a:pPr>
            <a:r>
              <a:rPr sz="1300">
                <a:solidFill>
                  <a:srgbClr val="566A7F"/>
                </a:solidFill>
                <a:latin typeface="Trebuchet MS"/>
              </a:rPr>
              <a:t>Hak imunitas yang dimiliki seseorang untuk bebas dari kekuasaan hukum pihak lain dalam batas tertentu.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365760"/>
          </a:xfrm>
          <a:prstGeom prst="rect">
            <a:avLst/>
          </a:prstGeom>
          <a:noFill/>
        </p:spPr>
        <p:txBody>
          <a:bodyPr wrap="square" lIns="0" tIns="0" rIns="0" bIns="0">
            <a:spAutoFit/>
          </a:bodyPr>
          <a:lstStyle/>
          <a:p>
            <a:r>
              <a:rPr sz="1100" b="1">
                <a:solidFill>
                  <a:srgbClr val="D9383A"/>
                </a:solidFill>
                <a:latin typeface="Trebuchet MS"/>
              </a:rPr>
              <a:t>BAB 2: HAK &amp; KEWAJIBAN WARGA NEGARA</a:t>
            </a:r>
          </a:p>
        </p:txBody>
      </p:sp>
      <p:sp>
        <p:nvSpPr>
          <p:cNvPr id="3" name="TextBox 2"/>
          <p:cNvSpPr txBox="1"/>
          <p:nvPr/>
        </p:nvSpPr>
        <p:spPr>
          <a:xfrm>
            <a:off x="685800" y="640080"/>
            <a:ext cx="10817352" cy="1005840"/>
          </a:xfrm>
          <a:prstGeom prst="rect">
            <a:avLst/>
          </a:prstGeom>
          <a:noFill/>
        </p:spPr>
        <p:txBody>
          <a:bodyPr wrap="square" lIns="0" tIns="0" rIns="0" bIns="0">
            <a:spAutoFit/>
          </a:bodyPr>
          <a:lstStyle/>
          <a:p>
            <a:r>
              <a:rPr sz="2600" b="1">
                <a:solidFill>
                  <a:srgbClr val="1B2A47"/>
                </a:solidFill>
                <a:latin typeface="Georgia"/>
              </a:rPr>
              <a:t>Kesimpulan: Hak itu Universal bagi Semua Manusia</a:t>
            </a:r>
          </a:p>
        </p:txBody>
      </p:sp>
      <p:sp>
        <p:nvSpPr>
          <p:cNvPr id="4" name="Rectangle 3"/>
          <p:cNvSpPr/>
          <p:nvPr/>
        </p:nvSpPr>
        <p:spPr>
          <a:xfrm>
            <a:off x="685800" y="1371600"/>
            <a:ext cx="10817352" cy="254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0" y="6309360"/>
            <a:ext cx="1444752" cy="365760"/>
          </a:xfrm>
          <a:prstGeom prst="rect">
            <a:avLst/>
          </a:prstGeom>
          <a:noFill/>
        </p:spPr>
        <p:txBody>
          <a:bodyPr wrap="square" lIns="0" tIns="0" rIns="0" bIns="0">
            <a:spAutoFit/>
          </a:bodyPr>
          <a:lstStyle/>
          <a:p>
            <a:pPr algn="r"/>
            <a:r>
              <a:rPr sz="1000" b="1">
                <a:solidFill>
                  <a:srgbClr val="1B2A47"/>
                </a:solidFill>
                <a:latin typeface="Trebuchet MS"/>
              </a:rPr>
              <a:t>6 / 10</a:t>
            </a:r>
          </a:p>
        </p:txBody>
      </p:sp>
      <p:sp>
        <p:nvSpPr>
          <p:cNvPr id="7" name="TextBox 6"/>
          <p:cNvSpPr txBox="1"/>
          <p:nvPr/>
        </p:nvSpPr>
        <p:spPr>
          <a:xfrm>
            <a:off x="731520" y="2011680"/>
            <a:ext cx="4114800" cy="3657600"/>
          </a:xfrm>
          <a:prstGeom prst="rect">
            <a:avLst/>
          </a:prstGeom>
          <a:noFill/>
        </p:spPr>
        <p:txBody>
          <a:bodyPr wrap="square" lIns="0" tIns="0" rIns="0" bIns="0">
            <a:spAutoFit/>
          </a:bodyPr>
          <a:lstStyle/>
          <a:p>
            <a:pPr>
              <a:spcAft>
                <a:spcPts val="1200"/>
              </a:spcAft>
            </a:pPr>
            <a:r>
              <a:rPr sz="2200" b="1">
                <a:solidFill>
                  <a:srgbClr val="1B2A47"/>
                </a:solidFill>
                <a:latin typeface="Georgia"/>
              </a:rPr>
              <a:t>Apa Arti Universal?</a:t>
            </a:r>
          </a:p>
          <a:p>
            <a:r>
              <a:rPr sz="1400">
                <a:solidFill>
                  <a:srgbClr val="566A7F"/>
                </a:solidFill>
                <a:latin typeface="Trebuchet MS"/>
              </a:rPr>
              <a:t>Artinya hak merupakan sesuatu yang harus diperoleh oleh semua orang di dunia secara umum dan mendasar, tanpa melihat suku, ras, gender, atau kedudukannya.
Hak ini melekat pada diri kita sejak lahir sebagai anugerah Tuhan Yang Maha Esa (Hak Asasi Manusia).</a:t>
            </a:r>
          </a:p>
        </p:txBody>
      </p:sp>
      <p:sp>
        <p:nvSpPr>
          <p:cNvPr id="8" name="Rounded Rectangle 7"/>
          <p:cNvSpPr/>
          <p:nvPr/>
        </p:nvSpPr>
        <p:spPr>
          <a:xfrm>
            <a:off x="5303520" y="2011680"/>
            <a:ext cx="5943600" cy="914400"/>
          </a:xfrm>
          <a:prstGeom prst="roundRect">
            <a:avLst/>
          </a:prstGeom>
          <a:solidFill>
            <a:srgbClr val="FFFFFF"/>
          </a:solidFill>
          <a:ln>
            <a:no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0" y="2148840"/>
            <a:ext cx="5577840" cy="640080"/>
          </a:xfrm>
          <a:prstGeom prst="rect">
            <a:avLst/>
          </a:prstGeom>
          <a:noFill/>
        </p:spPr>
        <p:txBody>
          <a:bodyPr wrap="square" lIns="0" tIns="0" rIns="0" bIns="0">
            <a:spAutoFit/>
          </a:bodyPr>
          <a:lstStyle/>
          <a:p>
            <a:pPr>
              <a:spcAft>
                <a:spcPts val="200"/>
              </a:spcAft>
            </a:pPr>
            <a:r>
              <a:rPr sz="1300" b="1">
                <a:solidFill>
                  <a:srgbClr val="D9383A"/>
                </a:solidFill>
                <a:latin typeface="Georgia"/>
              </a:rPr>
              <a:t>1. Hak untuk Hidup &amp; Mempertahankan Hidup</a:t>
            </a:r>
          </a:p>
          <a:p>
            <a:r>
              <a:rPr sz="1100">
                <a:solidFill>
                  <a:srgbClr val="566A7F"/>
                </a:solidFill>
                <a:latin typeface="Trebuchet MS"/>
              </a:rPr>
              <a:t>Pasal 28A UUD NRI 1945 menjamin kehidupan kita.</a:t>
            </a:r>
          </a:p>
        </p:txBody>
      </p:sp>
      <p:sp>
        <p:nvSpPr>
          <p:cNvPr id="10" name="Rounded Rectangle 9"/>
          <p:cNvSpPr/>
          <p:nvPr/>
        </p:nvSpPr>
        <p:spPr>
          <a:xfrm>
            <a:off x="5303520" y="3108960"/>
            <a:ext cx="5943600" cy="914400"/>
          </a:xfrm>
          <a:prstGeom prst="roundRect">
            <a:avLst/>
          </a:prstGeom>
          <a:solidFill>
            <a:srgbClr val="FFFFFF"/>
          </a:solidFill>
          <a:ln>
            <a:no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486400" y="3246120"/>
            <a:ext cx="5577840" cy="640080"/>
          </a:xfrm>
          <a:prstGeom prst="rect">
            <a:avLst/>
          </a:prstGeom>
          <a:noFill/>
        </p:spPr>
        <p:txBody>
          <a:bodyPr wrap="square" lIns="0" tIns="0" rIns="0" bIns="0">
            <a:spAutoFit/>
          </a:bodyPr>
          <a:lstStyle/>
          <a:p>
            <a:pPr>
              <a:spcAft>
                <a:spcPts val="200"/>
              </a:spcAft>
            </a:pPr>
            <a:r>
              <a:rPr sz="1300" b="1">
                <a:solidFill>
                  <a:srgbClr val="D9383A"/>
                </a:solidFill>
                <a:latin typeface="Georgia"/>
              </a:rPr>
              <a:t>2. Hak Mendapat Kasih Sayang Orang Tua</a:t>
            </a:r>
          </a:p>
          <a:p>
            <a:r>
              <a:rPr sz="1100">
                <a:solidFill>
                  <a:srgbClr val="566A7F"/>
                </a:solidFill>
                <a:latin typeface="Trebuchet MS"/>
              </a:rPr>
              <a:t>Berhak mendapatkan tempat tinggal &amp; perlindungan di rumah.</a:t>
            </a:r>
          </a:p>
        </p:txBody>
      </p:sp>
      <p:sp>
        <p:nvSpPr>
          <p:cNvPr id="12" name="Rounded Rectangle 11"/>
          <p:cNvSpPr/>
          <p:nvPr/>
        </p:nvSpPr>
        <p:spPr>
          <a:xfrm>
            <a:off x="5303520" y="4206240"/>
            <a:ext cx="5943600" cy="914400"/>
          </a:xfrm>
          <a:prstGeom prst="roundRect">
            <a:avLst/>
          </a:prstGeom>
          <a:solidFill>
            <a:srgbClr val="FFFFFF"/>
          </a:solidFill>
          <a:ln>
            <a:no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486400" y="4343400"/>
            <a:ext cx="5577840" cy="640080"/>
          </a:xfrm>
          <a:prstGeom prst="rect">
            <a:avLst/>
          </a:prstGeom>
          <a:noFill/>
        </p:spPr>
        <p:txBody>
          <a:bodyPr wrap="square" lIns="0" tIns="0" rIns="0" bIns="0">
            <a:spAutoFit/>
          </a:bodyPr>
          <a:lstStyle/>
          <a:p>
            <a:pPr>
              <a:spcAft>
                <a:spcPts val="200"/>
              </a:spcAft>
            </a:pPr>
            <a:r>
              <a:rPr sz="1300" b="1">
                <a:solidFill>
                  <a:srgbClr val="D9383A"/>
                </a:solidFill>
                <a:latin typeface="Georgia"/>
              </a:rPr>
              <a:t>3. Hak Memperoleh Pendidikan &amp; Sekolah</a:t>
            </a:r>
          </a:p>
          <a:p>
            <a:r>
              <a:rPr sz="1100">
                <a:solidFill>
                  <a:srgbClr val="566A7F"/>
                </a:solidFill>
                <a:latin typeface="Trebuchet MS"/>
              </a:rPr>
              <a:t>Setiap anak berhak belajar untuk meraih cita-citanya.</a:t>
            </a:r>
          </a:p>
        </p:txBody>
      </p:sp>
      <p:sp>
        <p:nvSpPr>
          <p:cNvPr id="14" name="Rounded Rectangle 13"/>
          <p:cNvSpPr/>
          <p:nvPr/>
        </p:nvSpPr>
        <p:spPr>
          <a:xfrm>
            <a:off x="5303520" y="5303520"/>
            <a:ext cx="5943600" cy="914400"/>
          </a:xfrm>
          <a:prstGeom prst="roundRect">
            <a:avLst/>
          </a:prstGeom>
          <a:solidFill>
            <a:srgbClr val="FFFFFF"/>
          </a:solidFill>
          <a:ln>
            <a:no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0" y="5440680"/>
            <a:ext cx="5577840" cy="640080"/>
          </a:xfrm>
          <a:prstGeom prst="rect">
            <a:avLst/>
          </a:prstGeom>
          <a:noFill/>
        </p:spPr>
        <p:txBody>
          <a:bodyPr wrap="square" lIns="0" tIns="0" rIns="0" bIns="0">
            <a:spAutoFit/>
          </a:bodyPr>
          <a:lstStyle/>
          <a:p>
            <a:pPr>
              <a:spcAft>
                <a:spcPts val="200"/>
              </a:spcAft>
            </a:pPr>
            <a:r>
              <a:rPr sz="1300" b="1">
                <a:solidFill>
                  <a:srgbClr val="D9383A"/>
                </a:solidFill>
                <a:latin typeface="Georgia"/>
              </a:rPr>
              <a:t>4. Hak Menyatakan Pendapat Secara Sopan</a:t>
            </a:r>
          </a:p>
          <a:p>
            <a:r>
              <a:rPr sz="1100">
                <a:solidFill>
                  <a:srgbClr val="566A7F"/>
                </a:solidFill>
                <a:latin typeface="Trebuchet MS"/>
              </a:rPr>
              <a:t>Bebas berdiskusi dan berbicara secara bertanggung jawab.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365760"/>
          </a:xfrm>
          <a:prstGeom prst="rect">
            <a:avLst/>
          </a:prstGeom>
          <a:noFill/>
        </p:spPr>
        <p:txBody>
          <a:bodyPr wrap="square" lIns="0" tIns="0" rIns="0" bIns="0">
            <a:spAutoFit/>
          </a:bodyPr>
          <a:lstStyle/>
          <a:p>
            <a:r>
              <a:rPr sz="1100" b="1">
                <a:solidFill>
                  <a:srgbClr val="D9383A"/>
                </a:solidFill>
                <a:latin typeface="Trebuchet MS"/>
              </a:rPr>
              <a:t>BAB 2: HAK &amp; KEWAJIBAN WARGA NEGARA</a:t>
            </a:r>
          </a:p>
        </p:txBody>
      </p:sp>
      <p:sp>
        <p:nvSpPr>
          <p:cNvPr id="3" name="TextBox 2"/>
          <p:cNvSpPr txBox="1"/>
          <p:nvPr/>
        </p:nvSpPr>
        <p:spPr>
          <a:xfrm>
            <a:off x="685800" y="640080"/>
            <a:ext cx="10817352" cy="1005840"/>
          </a:xfrm>
          <a:prstGeom prst="rect">
            <a:avLst/>
          </a:prstGeom>
          <a:noFill/>
        </p:spPr>
        <p:txBody>
          <a:bodyPr wrap="square" lIns="0" tIns="0" rIns="0" bIns="0">
            <a:spAutoFit/>
          </a:bodyPr>
          <a:lstStyle/>
          <a:p>
            <a:r>
              <a:rPr sz="2600" b="1">
                <a:solidFill>
                  <a:srgbClr val="1B2A47"/>
                </a:solidFill>
                <a:latin typeface="Georgia"/>
              </a:rPr>
              <a:t>Apa itu Kewajiban? Keharusan yang Mutlak!</a:t>
            </a:r>
          </a:p>
        </p:txBody>
      </p:sp>
      <p:sp>
        <p:nvSpPr>
          <p:cNvPr id="4" name="Rectangle 3"/>
          <p:cNvSpPr/>
          <p:nvPr/>
        </p:nvSpPr>
        <p:spPr>
          <a:xfrm>
            <a:off x="685800" y="1371600"/>
            <a:ext cx="10817352" cy="254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0" y="6309360"/>
            <a:ext cx="1444752" cy="365760"/>
          </a:xfrm>
          <a:prstGeom prst="rect">
            <a:avLst/>
          </a:prstGeom>
          <a:noFill/>
        </p:spPr>
        <p:txBody>
          <a:bodyPr wrap="square" lIns="0" tIns="0" rIns="0" bIns="0">
            <a:spAutoFit/>
          </a:bodyPr>
          <a:lstStyle/>
          <a:p>
            <a:pPr algn="r"/>
            <a:r>
              <a:rPr sz="1000" b="1">
                <a:solidFill>
                  <a:srgbClr val="1B2A47"/>
                </a:solidFill>
                <a:latin typeface="Trebuchet MS"/>
              </a:rPr>
              <a:t>7 / 10</a:t>
            </a:r>
          </a:p>
        </p:txBody>
      </p:sp>
      <p:sp>
        <p:nvSpPr>
          <p:cNvPr id="7" name="Rounded Rectangle 6"/>
          <p:cNvSpPr/>
          <p:nvPr/>
        </p:nvSpPr>
        <p:spPr>
          <a:xfrm>
            <a:off x="685800" y="2011680"/>
            <a:ext cx="3291840" cy="347472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194560"/>
            <a:ext cx="2926080" cy="3108960"/>
          </a:xfrm>
          <a:prstGeom prst="rect">
            <a:avLst/>
          </a:prstGeom>
          <a:noFill/>
        </p:spPr>
        <p:txBody>
          <a:bodyPr wrap="square" lIns="0" tIns="0" rIns="0" bIns="0">
            <a:spAutoFit/>
          </a:bodyPr>
          <a:lstStyle/>
          <a:p>
            <a:pPr>
              <a:spcAft>
                <a:spcPts val="800"/>
              </a:spcAft>
            </a:pPr>
            <a:r>
              <a:rPr sz="1600" b="1">
                <a:solidFill>
                  <a:srgbClr val="D9383A"/>
                </a:solidFill>
                <a:latin typeface="Georgia"/>
              </a:rPr>
              <a:t>Prof. Dr. Notonegoro</a:t>
            </a:r>
          </a:p>
          <a:p>
            <a:pPr>
              <a:spcBef>
                <a:spcPts val="400"/>
              </a:spcBef>
            </a:pPr>
            <a:r>
              <a:rPr sz="1300">
                <a:solidFill>
                  <a:srgbClr val="566A7F"/>
                </a:solidFill>
                <a:latin typeface="Trebuchet MS"/>
              </a:rPr>
              <a:t>Kewajiban merupakan beban untuk memberikan sesuatu yang semestinya diberikan oleh pihak tertentu, tidak dapat diwakilkan oleh pihak lain, dan pada prinsipnya dapat dituntut secara paksa oleh yang berkepentingan.</a:t>
            </a:r>
          </a:p>
        </p:txBody>
      </p:sp>
      <p:sp>
        <p:nvSpPr>
          <p:cNvPr id="9" name="Rounded Rectangle 8"/>
          <p:cNvSpPr/>
          <p:nvPr/>
        </p:nvSpPr>
        <p:spPr>
          <a:xfrm>
            <a:off x="4343400" y="2011680"/>
            <a:ext cx="3291840" cy="347472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26280" y="2194560"/>
            <a:ext cx="2926080" cy="3108960"/>
          </a:xfrm>
          <a:prstGeom prst="rect">
            <a:avLst/>
          </a:prstGeom>
          <a:noFill/>
        </p:spPr>
        <p:txBody>
          <a:bodyPr wrap="square" lIns="0" tIns="0" rIns="0" bIns="0">
            <a:spAutoFit/>
          </a:bodyPr>
          <a:lstStyle/>
          <a:p>
            <a:pPr>
              <a:spcAft>
                <a:spcPts val="800"/>
              </a:spcAft>
            </a:pPr>
            <a:r>
              <a:rPr sz="1600" b="1">
                <a:solidFill>
                  <a:srgbClr val="D9383A"/>
                </a:solidFill>
                <a:latin typeface="Georgia"/>
              </a:rPr>
              <a:t>Johan Yasin</a:t>
            </a:r>
          </a:p>
          <a:p>
            <a:pPr>
              <a:spcBef>
                <a:spcPts val="400"/>
              </a:spcBef>
            </a:pPr>
            <a:r>
              <a:rPr sz="1300">
                <a:solidFill>
                  <a:srgbClr val="566A7F"/>
                </a:solidFill>
                <a:latin typeface="Trebuchet MS"/>
              </a:rPr>
              <a:t>Kewajiban warga negara adalah suatu keharusan yang tidak boleh ditinggalkan oleh warga negara dalam kehidupan bermasyarakat, berbangsa, dan bernegara sesuai keistimewaannya.</a:t>
            </a:r>
          </a:p>
        </p:txBody>
      </p:sp>
      <p:sp>
        <p:nvSpPr>
          <p:cNvPr id="11" name="Rounded Rectangle 10"/>
          <p:cNvSpPr/>
          <p:nvPr/>
        </p:nvSpPr>
        <p:spPr>
          <a:xfrm>
            <a:off x="8001000" y="2011680"/>
            <a:ext cx="3291840" cy="347472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183880" y="2194560"/>
            <a:ext cx="2926080" cy="3108960"/>
          </a:xfrm>
          <a:prstGeom prst="rect">
            <a:avLst/>
          </a:prstGeom>
          <a:noFill/>
        </p:spPr>
        <p:txBody>
          <a:bodyPr wrap="square" lIns="0" tIns="0" rIns="0" bIns="0">
            <a:spAutoFit/>
          </a:bodyPr>
          <a:lstStyle/>
          <a:p>
            <a:pPr>
              <a:spcAft>
                <a:spcPts val="800"/>
              </a:spcAft>
            </a:pPr>
            <a:r>
              <a:rPr sz="1600" b="1">
                <a:solidFill>
                  <a:srgbClr val="D9383A"/>
                </a:solidFill>
                <a:latin typeface="Georgia"/>
              </a:rPr>
              <a:t>John Salmond</a:t>
            </a:r>
          </a:p>
          <a:p>
            <a:pPr>
              <a:spcBef>
                <a:spcPts val="400"/>
              </a:spcBef>
            </a:pPr>
            <a:r>
              <a:rPr sz="1300">
                <a:solidFill>
                  <a:srgbClr val="566A7F"/>
                </a:solidFill>
                <a:latin typeface="Trebuchet MS"/>
              </a:rPr>
              <a:t>Kewajiban merupakan segala sesuatu yang harus dilakukan oleh seseorang sebagai tugas moral atau hukum. Apabila melalaikannya, maka ia layak memperoleh sanksi hukum.</a:t>
            </a:r>
          </a:p>
        </p:txBody>
      </p:sp>
      <p:sp>
        <p:nvSpPr>
          <p:cNvPr id="13" name="TextBox 12"/>
          <p:cNvSpPr txBox="1"/>
          <p:nvPr/>
        </p:nvSpPr>
        <p:spPr>
          <a:xfrm>
            <a:off x="685800" y="5623560"/>
            <a:ext cx="10817352" cy="548640"/>
          </a:xfrm>
          <a:prstGeom prst="rect">
            <a:avLst/>
          </a:prstGeom>
          <a:noFill/>
        </p:spPr>
        <p:txBody>
          <a:bodyPr wrap="square">
            <a:spAutoFit/>
          </a:bodyPr>
          <a:lstStyle/>
          <a:p>
            <a:pPr algn="ctr"/>
            <a:r>
              <a:rPr sz="1300" b="1">
                <a:solidFill>
                  <a:srgbClr val="1B2A47"/>
                </a:solidFill>
                <a:latin typeface="Trebuchet MS"/>
              </a:rPr>
              <a:t>KESIMPULAN: Kewajiban adalah penyeimbang dari hak yang kita terima agar tidak timbul ketimpangan sosial.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365760"/>
          </a:xfrm>
          <a:prstGeom prst="rect">
            <a:avLst/>
          </a:prstGeom>
          <a:noFill/>
        </p:spPr>
        <p:txBody>
          <a:bodyPr wrap="square" lIns="0" tIns="0" rIns="0" bIns="0">
            <a:spAutoFit/>
          </a:bodyPr>
          <a:lstStyle/>
          <a:p>
            <a:r>
              <a:rPr sz="1100" b="1">
                <a:solidFill>
                  <a:srgbClr val="D9383A"/>
                </a:solidFill>
                <a:latin typeface="Trebuchet MS"/>
              </a:rPr>
              <a:t>BAB 2: HAK &amp; KEWAJIBAN WARGA NEGARA</a:t>
            </a:r>
          </a:p>
        </p:txBody>
      </p:sp>
      <p:sp>
        <p:nvSpPr>
          <p:cNvPr id="3" name="TextBox 2"/>
          <p:cNvSpPr txBox="1"/>
          <p:nvPr/>
        </p:nvSpPr>
        <p:spPr>
          <a:xfrm>
            <a:off x="685800" y="640080"/>
            <a:ext cx="10817352" cy="1005840"/>
          </a:xfrm>
          <a:prstGeom prst="rect">
            <a:avLst/>
          </a:prstGeom>
          <a:noFill/>
        </p:spPr>
        <p:txBody>
          <a:bodyPr wrap="square" lIns="0" tIns="0" rIns="0" bIns="0">
            <a:spAutoFit/>
          </a:bodyPr>
          <a:lstStyle/>
          <a:p>
            <a:r>
              <a:rPr sz="2600" b="1">
                <a:solidFill>
                  <a:srgbClr val="1B2A47"/>
                </a:solidFill>
                <a:latin typeface="Georgia"/>
              </a:rPr>
              <a:t>Hak &amp; Kewajiban: Dua Sisi Koin yang Tak Terpisahkan</a:t>
            </a:r>
          </a:p>
        </p:txBody>
      </p:sp>
      <p:sp>
        <p:nvSpPr>
          <p:cNvPr id="4" name="Rectangle 3"/>
          <p:cNvSpPr/>
          <p:nvPr/>
        </p:nvSpPr>
        <p:spPr>
          <a:xfrm>
            <a:off x="685800" y="1371600"/>
            <a:ext cx="10817352" cy="254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0" y="6309360"/>
            <a:ext cx="1444752" cy="365760"/>
          </a:xfrm>
          <a:prstGeom prst="rect">
            <a:avLst/>
          </a:prstGeom>
          <a:noFill/>
        </p:spPr>
        <p:txBody>
          <a:bodyPr wrap="square" lIns="0" tIns="0" rIns="0" bIns="0">
            <a:spAutoFit/>
          </a:bodyPr>
          <a:lstStyle/>
          <a:p>
            <a:pPr algn="r"/>
            <a:r>
              <a:rPr sz="1000" b="1">
                <a:solidFill>
                  <a:srgbClr val="1B2A47"/>
                </a:solidFill>
                <a:latin typeface="Trebuchet MS"/>
              </a:rPr>
              <a:t>8 / 10</a:t>
            </a:r>
          </a:p>
        </p:txBody>
      </p:sp>
      <p:sp>
        <p:nvSpPr>
          <p:cNvPr id="7" name="Oval 6"/>
          <p:cNvSpPr/>
          <p:nvPr/>
        </p:nvSpPr>
        <p:spPr>
          <a:xfrm>
            <a:off x="2666847" y="2103120"/>
            <a:ext cx="2743200" cy="2513850"/>
          </a:xfrm>
          <a:prstGeom prst="ellipse">
            <a:avLst/>
          </a:prstGeom>
          <a:solidFill>
            <a:srgbClr val="EEF2F6"/>
          </a:solidFill>
          <a:ln w="25400">
            <a:solidFill>
              <a:srgbClr val="1B2A47"/>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spcBef>
                <a:spcPts val="3000"/>
              </a:spcBef>
            </a:pPr>
            <a:r>
              <a:rPr sz="2200" b="1" dirty="0">
                <a:solidFill>
                  <a:srgbClr val="1B2A47"/>
                </a:solidFill>
                <a:latin typeface="Georgia"/>
              </a:rPr>
              <a:t>HAK KITA
</a:t>
            </a:r>
            <a:r>
              <a:rPr sz="1200" dirty="0" err="1">
                <a:solidFill>
                  <a:srgbClr val="566A7F"/>
                </a:solidFill>
                <a:latin typeface="Trebuchet MS"/>
              </a:rPr>
              <a:t>Sesuatu</a:t>
            </a:r>
            <a:r>
              <a:rPr sz="1200" dirty="0">
                <a:solidFill>
                  <a:srgbClr val="566A7F"/>
                </a:solidFill>
                <a:latin typeface="Trebuchet MS"/>
              </a:rPr>
              <a:t> yang </a:t>
            </a:r>
            <a:r>
              <a:rPr sz="1200" dirty="0" err="1">
                <a:solidFill>
                  <a:srgbClr val="566A7F"/>
                </a:solidFill>
                <a:latin typeface="Trebuchet MS"/>
              </a:rPr>
              <a:t>layak</a:t>
            </a:r>
            <a:r>
              <a:rPr sz="1200" dirty="0">
                <a:solidFill>
                  <a:srgbClr val="566A7F"/>
                </a:solidFill>
                <a:latin typeface="Trebuchet MS"/>
              </a:rPr>
              <a:t>
</a:t>
            </a:r>
            <a:r>
              <a:rPr sz="1200" dirty="0" err="1">
                <a:solidFill>
                  <a:srgbClr val="566A7F"/>
                </a:solidFill>
                <a:latin typeface="Trebuchet MS"/>
              </a:rPr>
              <a:t>kita</a:t>
            </a:r>
            <a:r>
              <a:rPr sz="1200" dirty="0">
                <a:solidFill>
                  <a:srgbClr val="566A7F"/>
                </a:solidFill>
                <a:latin typeface="Trebuchet MS"/>
              </a:rPr>
              <a:t> </a:t>
            </a:r>
            <a:r>
              <a:rPr sz="1200" dirty="0" err="1">
                <a:solidFill>
                  <a:srgbClr val="566A7F"/>
                </a:solidFill>
                <a:latin typeface="Trebuchet MS"/>
              </a:rPr>
              <a:t>peroleh</a:t>
            </a:r>
            <a:r>
              <a:rPr sz="1200" dirty="0">
                <a:solidFill>
                  <a:srgbClr val="566A7F"/>
                </a:solidFill>
                <a:latin typeface="Trebuchet MS"/>
              </a:rPr>
              <a:t> dan </a:t>
            </a:r>
            <a:r>
              <a:rPr sz="1200" dirty="0" err="1">
                <a:solidFill>
                  <a:srgbClr val="566A7F"/>
                </a:solidFill>
                <a:latin typeface="Trebuchet MS"/>
              </a:rPr>
              <a:t>nikmati</a:t>
            </a:r>
            <a:r>
              <a:rPr sz="1200" dirty="0">
                <a:solidFill>
                  <a:srgbClr val="566A7F"/>
                </a:solidFill>
                <a:latin typeface="Trebuchet MS"/>
              </a:rPr>
              <a:t>
</a:t>
            </a:r>
            <a:r>
              <a:rPr sz="1200" dirty="0" err="1">
                <a:solidFill>
                  <a:srgbClr val="566A7F"/>
                </a:solidFill>
                <a:latin typeface="Trebuchet MS"/>
              </a:rPr>
              <a:t>secara</a:t>
            </a:r>
            <a:r>
              <a:rPr sz="1200" dirty="0">
                <a:solidFill>
                  <a:srgbClr val="566A7F"/>
                </a:solidFill>
                <a:latin typeface="Trebuchet MS"/>
              </a:rPr>
              <a:t> </a:t>
            </a:r>
            <a:r>
              <a:rPr sz="1200" dirty="0" err="1">
                <a:solidFill>
                  <a:srgbClr val="566A7F"/>
                </a:solidFill>
                <a:latin typeface="Trebuchet MS"/>
              </a:rPr>
              <a:t>penuh</a:t>
            </a:r>
            <a:r>
              <a:rPr sz="1200" dirty="0">
                <a:solidFill>
                  <a:srgbClr val="566A7F"/>
                </a:solidFill>
                <a:latin typeface="Trebuchet MS"/>
              </a:rPr>
              <a:t>
</a:t>
            </a:r>
            <a:r>
              <a:rPr sz="1200" dirty="0" err="1">
                <a:solidFill>
                  <a:srgbClr val="566A7F"/>
                </a:solidFill>
                <a:latin typeface="Trebuchet MS"/>
              </a:rPr>
              <a:t>Contoh</a:t>
            </a:r>
            <a:r>
              <a:rPr sz="1200" dirty="0">
                <a:solidFill>
                  <a:srgbClr val="566A7F"/>
                </a:solidFill>
                <a:latin typeface="Trebuchet MS"/>
              </a:rPr>
              <a:t>: rasa </a:t>
            </a:r>
            <a:r>
              <a:rPr sz="1200" dirty="0" err="1">
                <a:solidFill>
                  <a:srgbClr val="566A7F"/>
                </a:solidFill>
                <a:latin typeface="Trebuchet MS"/>
              </a:rPr>
              <a:t>nyaman</a:t>
            </a:r>
            <a:r>
              <a:rPr sz="1200" dirty="0">
                <a:solidFill>
                  <a:srgbClr val="566A7F"/>
                </a:solidFill>
                <a:latin typeface="Trebuchet MS"/>
              </a:rPr>
              <a:t>
dan </a:t>
            </a:r>
            <a:r>
              <a:rPr sz="1200" dirty="0" err="1">
                <a:solidFill>
                  <a:srgbClr val="566A7F"/>
                </a:solidFill>
                <a:latin typeface="Trebuchet MS"/>
              </a:rPr>
              <a:t>pengajaran</a:t>
            </a:r>
            <a:r>
              <a:rPr sz="1200" dirty="0">
                <a:solidFill>
                  <a:srgbClr val="566A7F"/>
                </a:solidFill>
                <a:latin typeface="Trebuchet MS"/>
              </a:rPr>
              <a:t>.</a:t>
            </a:r>
          </a:p>
        </p:txBody>
      </p:sp>
      <p:sp>
        <p:nvSpPr>
          <p:cNvPr id="8" name="Oval 7"/>
          <p:cNvSpPr/>
          <p:nvPr/>
        </p:nvSpPr>
        <p:spPr>
          <a:xfrm>
            <a:off x="6781647" y="2103120"/>
            <a:ext cx="2743200" cy="2743200"/>
          </a:xfrm>
          <a:prstGeom prst="ellipse">
            <a:avLst/>
          </a:prstGeom>
          <a:solidFill>
            <a:srgbClr val="D9383A"/>
          </a:solidFill>
          <a:ln>
            <a:no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spcBef>
                <a:spcPts val="3000"/>
              </a:spcBef>
            </a:pPr>
            <a:r>
              <a:rPr sz="2200" b="1" dirty="0">
                <a:solidFill>
                  <a:srgbClr val="FFFFFF"/>
                </a:solidFill>
                <a:latin typeface="Georgia"/>
              </a:rPr>
              <a:t>KEWAJIBAN KITA
</a:t>
            </a:r>
            <a:r>
              <a:rPr sz="1200" dirty="0">
                <a:solidFill>
                  <a:srgbClr val="FFFFFF"/>
                </a:solidFill>
                <a:latin typeface="Trebuchet MS"/>
              </a:rPr>
              <a:t>Beban </a:t>
            </a:r>
            <a:r>
              <a:rPr sz="1200" dirty="0" err="1">
                <a:solidFill>
                  <a:srgbClr val="FFFFFF"/>
                </a:solidFill>
                <a:latin typeface="Trebuchet MS"/>
              </a:rPr>
              <a:t>tugas</a:t>
            </a:r>
            <a:r>
              <a:rPr sz="1200" dirty="0">
                <a:solidFill>
                  <a:srgbClr val="FFFFFF"/>
                </a:solidFill>
                <a:latin typeface="Trebuchet MS"/>
              </a:rPr>
              <a:t> yang
</a:t>
            </a:r>
            <a:r>
              <a:rPr sz="1200" dirty="0" err="1">
                <a:solidFill>
                  <a:srgbClr val="FFFFFF"/>
                </a:solidFill>
                <a:latin typeface="Trebuchet MS"/>
              </a:rPr>
              <a:t>wajib</a:t>
            </a:r>
            <a:r>
              <a:rPr sz="1200" dirty="0">
                <a:solidFill>
                  <a:srgbClr val="FFFFFF"/>
                </a:solidFill>
                <a:latin typeface="Trebuchet MS"/>
              </a:rPr>
              <a:t> </a:t>
            </a:r>
            <a:r>
              <a:rPr sz="1200" dirty="0" err="1">
                <a:solidFill>
                  <a:srgbClr val="FFFFFF"/>
                </a:solidFill>
                <a:latin typeface="Trebuchet MS"/>
              </a:rPr>
              <a:t>kita</a:t>
            </a:r>
            <a:r>
              <a:rPr sz="1200" dirty="0">
                <a:solidFill>
                  <a:srgbClr val="FFFFFF"/>
                </a:solidFill>
                <a:latin typeface="Trebuchet MS"/>
              </a:rPr>
              <a:t> </a:t>
            </a:r>
            <a:r>
              <a:rPr sz="1200" dirty="0" err="1">
                <a:solidFill>
                  <a:srgbClr val="FFFFFF"/>
                </a:solidFill>
                <a:latin typeface="Trebuchet MS"/>
              </a:rPr>
              <a:t>lakukan</a:t>
            </a:r>
            <a:r>
              <a:rPr sz="1200" dirty="0">
                <a:solidFill>
                  <a:srgbClr val="FFFFFF"/>
                </a:solidFill>
                <a:latin typeface="Trebuchet MS"/>
              </a:rPr>
              <a:t>
</a:t>
            </a:r>
            <a:r>
              <a:rPr sz="1200" dirty="0" err="1">
                <a:solidFill>
                  <a:srgbClr val="FFFFFF"/>
                </a:solidFill>
                <a:latin typeface="Trebuchet MS"/>
              </a:rPr>
              <a:t>dengan</a:t>
            </a:r>
            <a:r>
              <a:rPr sz="1200" dirty="0">
                <a:solidFill>
                  <a:srgbClr val="FFFFFF"/>
                </a:solidFill>
                <a:latin typeface="Trebuchet MS"/>
              </a:rPr>
              <a:t> </a:t>
            </a:r>
            <a:r>
              <a:rPr sz="1200" dirty="0" err="1">
                <a:solidFill>
                  <a:srgbClr val="FFFFFF"/>
                </a:solidFill>
                <a:latin typeface="Trebuchet MS"/>
              </a:rPr>
              <a:t>tanggung</a:t>
            </a:r>
            <a:r>
              <a:rPr sz="1200" dirty="0">
                <a:solidFill>
                  <a:srgbClr val="FFFFFF"/>
                </a:solidFill>
                <a:latin typeface="Trebuchet MS"/>
              </a:rPr>
              <a:t> </a:t>
            </a:r>
            <a:r>
              <a:rPr sz="1200" dirty="0" err="1">
                <a:solidFill>
                  <a:srgbClr val="FFFFFF"/>
                </a:solidFill>
                <a:latin typeface="Trebuchet MS"/>
              </a:rPr>
              <a:t>jawab</a:t>
            </a:r>
            <a:r>
              <a:rPr sz="1200" dirty="0">
                <a:solidFill>
                  <a:srgbClr val="FFFFFF"/>
                </a:solidFill>
                <a:latin typeface="Trebuchet MS"/>
              </a:rPr>
              <a:t>.
</a:t>
            </a:r>
            <a:r>
              <a:rPr sz="1200" dirty="0" err="1">
                <a:solidFill>
                  <a:srgbClr val="FFFFFF"/>
                </a:solidFill>
                <a:latin typeface="Trebuchet MS"/>
              </a:rPr>
              <a:t>Contoh</a:t>
            </a:r>
            <a:r>
              <a:rPr sz="1200" dirty="0">
                <a:solidFill>
                  <a:srgbClr val="FFFFFF"/>
                </a:solidFill>
                <a:latin typeface="Trebuchet MS"/>
              </a:rPr>
              <a:t>: </a:t>
            </a:r>
            <a:r>
              <a:rPr sz="1200" dirty="0" err="1">
                <a:solidFill>
                  <a:srgbClr val="FFFFFF"/>
                </a:solidFill>
                <a:latin typeface="Trebuchet MS"/>
              </a:rPr>
              <a:t>piket</a:t>
            </a:r>
            <a:r>
              <a:rPr sz="1200" dirty="0">
                <a:solidFill>
                  <a:srgbClr val="FFFFFF"/>
                </a:solidFill>
                <a:latin typeface="Trebuchet MS"/>
              </a:rPr>
              <a:t> </a:t>
            </a:r>
            <a:r>
              <a:rPr sz="1200" dirty="0" err="1">
                <a:solidFill>
                  <a:srgbClr val="FFFFFF"/>
                </a:solidFill>
                <a:latin typeface="Trebuchet MS"/>
              </a:rPr>
              <a:t>kelas</a:t>
            </a:r>
            <a:r>
              <a:rPr sz="1200" dirty="0">
                <a:solidFill>
                  <a:srgbClr val="FFFFFF"/>
                </a:solidFill>
                <a:latin typeface="Trebuchet MS"/>
              </a:rPr>
              <a:t>
dan </a:t>
            </a:r>
            <a:r>
              <a:rPr sz="1200" dirty="0" err="1">
                <a:solidFill>
                  <a:srgbClr val="FFFFFF"/>
                </a:solidFill>
                <a:latin typeface="Trebuchet MS"/>
              </a:rPr>
              <a:t>menghormati</a:t>
            </a:r>
            <a:r>
              <a:rPr sz="1200" dirty="0">
                <a:solidFill>
                  <a:srgbClr val="FFFFFF"/>
                </a:solidFill>
                <a:latin typeface="Trebuchet MS"/>
              </a:rPr>
              <a:t> guru.</a:t>
            </a:r>
          </a:p>
        </p:txBody>
      </p:sp>
      <p:sp>
        <p:nvSpPr>
          <p:cNvPr id="9" name="TextBox 8"/>
          <p:cNvSpPr txBox="1"/>
          <p:nvPr/>
        </p:nvSpPr>
        <p:spPr>
          <a:xfrm>
            <a:off x="5410047" y="3108960"/>
            <a:ext cx="1371600" cy="731520"/>
          </a:xfrm>
          <a:prstGeom prst="rect">
            <a:avLst/>
          </a:prstGeom>
          <a:noFill/>
        </p:spPr>
        <p:txBody>
          <a:bodyPr wrap="square">
            <a:spAutoFit/>
          </a:bodyPr>
          <a:lstStyle/>
          <a:p>
            <a:pPr algn="ctr"/>
            <a:r>
              <a:rPr sz="3600" b="1">
                <a:solidFill>
                  <a:srgbClr val="E0A922"/>
                </a:solidFill>
                <a:latin typeface="Georgia"/>
              </a:rPr>
              <a:t>&amp;</a:t>
            </a:r>
          </a:p>
        </p:txBody>
      </p:sp>
      <p:sp>
        <p:nvSpPr>
          <p:cNvPr id="10" name="TextBox 9"/>
          <p:cNvSpPr txBox="1"/>
          <p:nvPr/>
        </p:nvSpPr>
        <p:spPr>
          <a:xfrm>
            <a:off x="685800" y="5303520"/>
            <a:ext cx="10817352" cy="731520"/>
          </a:xfrm>
          <a:prstGeom prst="rect">
            <a:avLst/>
          </a:prstGeom>
          <a:noFill/>
        </p:spPr>
        <p:txBody>
          <a:bodyPr wrap="square">
            <a:spAutoFit/>
          </a:bodyPr>
          <a:lstStyle/>
          <a:p>
            <a:pPr algn="ctr"/>
            <a:r>
              <a:rPr sz="1100" b="1">
                <a:solidFill>
                  <a:srgbClr val="D9383A"/>
                </a:solidFill>
                <a:latin typeface="Trebuchet MS"/>
              </a:rPr>
              <a:t>INGAT ANAK SMP KEREN!
</a:t>
            </a:r>
            <a:r>
              <a:rPr sz="1300">
                <a:solidFill>
                  <a:srgbClr val="1B2A47"/>
                </a:solidFill>
                <a:latin typeface="Trebuchet MS"/>
              </a:rPr>
              <a:t>Kita dilarang keras menuntut hak kita secara egois terus-menerus sementara kewajiban diabaikan. Hubungan warga negara dengan negaranya adalah hubungan timbal balik yang sejajar!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365760"/>
          </a:xfrm>
          <a:prstGeom prst="rect">
            <a:avLst/>
          </a:prstGeom>
          <a:noFill/>
        </p:spPr>
        <p:txBody>
          <a:bodyPr wrap="square" lIns="0" tIns="0" rIns="0" bIns="0">
            <a:spAutoFit/>
          </a:bodyPr>
          <a:lstStyle/>
          <a:p>
            <a:r>
              <a:rPr sz="1100" b="1">
                <a:solidFill>
                  <a:srgbClr val="D9383A"/>
                </a:solidFill>
                <a:latin typeface="Trebuchet MS"/>
              </a:rPr>
              <a:t>BAB 2: HAK &amp; KEWAJIBAN WARGA NEGARA</a:t>
            </a:r>
          </a:p>
        </p:txBody>
      </p:sp>
      <p:sp>
        <p:nvSpPr>
          <p:cNvPr id="3" name="TextBox 2"/>
          <p:cNvSpPr txBox="1"/>
          <p:nvPr/>
        </p:nvSpPr>
        <p:spPr>
          <a:xfrm>
            <a:off x="685800" y="640080"/>
            <a:ext cx="10817352" cy="1005840"/>
          </a:xfrm>
          <a:prstGeom prst="rect">
            <a:avLst/>
          </a:prstGeom>
          <a:noFill/>
        </p:spPr>
        <p:txBody>
          <a:bodyPr wrap="square" lIns="0" tIns="0" rIns="0" bIns="0">
            <a:spAutoFit/>
          </a:bodyPr>
          <a:lstStyle/>
          <a:p>
            <a:r>
              <a:rPr sz="2600" b="1">
                <a:solidFill>
                  <a:srgbClr val="1B2A47"/>
                </a:solidFill>
                <a:latin typeface="Georgia"/>
              </a:rPr>
              <a:t>Aksi Nyata Hak &amp; Kewajiban Kita di Rumah</a:t>
            </a:r>
          </a:p>
        </p:txBody>
      </p:sp>
      <p:sp>
        <p:nvSpPr>
          <p:cNvPr id="4" name="Rectangle 3"/>
          <p:cNvSpPr/>
          <p:nvPr/>
        </p:nvSpPr>
        <p:spPr>
          <a:xfrm>
            <a:off x="685800" y="1371600"/>
            <a:ext cx="10817352" cy="254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0" y="6309360"/>
            <a:ext cx="1444752" cy="365760"/>
          </a:xfrm>
          <a:prstGeom prst="rect">
            <a:avLst/>
          </a:prstGeom>
          <a:noFill/>
        </p:spPr>
        <p:txBody>
          <a:bodyPr wrap="square" lIns="0" tIns="0" rIns="0" bIns="0">
            <a:spAutoFit/>
          </a:bodyPr>
          <a:lstStyle/>
          <a:p>
            <a:pPr algn="r"/>
            <a:r>
              <a:rPr sz="1000" b="1">
                <a:solidFill>
                  <a:srgbClr val="1B2A47"/>
                </a:solidFill>
                <a:latin typeface="Trebuchet MS"/>
              </a:rPr>
              <a:t>9 / 10</a:t>
            </a:r>
          </a:p>
        </p:txBody>
      </p:sp>
      <p:sp>
        <p:nvSpPr>
          <p:cNvPr id="7" name="Rounded Rectangle 6"/>
          <p:cNvSpPr/>
          <p:nvPr/>
        </p:nvSpPr>
        <p:spPr>
          <a:xfrm>
            <a:off x="1097280" y="2011680"/>
            <a:ext cx="4572000" cy="347472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80160" y="2194560"/>
            <a:ext cx="4206240" cy="3108960"/>
          </a:xfrm>
          <a:prstGeom prst="rect">
            <a:avLst/>
          </a:prstGeom>
          <a:noFill/>
        </p:spPr>
        <p:txBody>
          <a:bodyPr wrap="square" lIns="0" tIns="0" rIns="0" bIns="0">
            <a:spAutoFit/>
          </a:bodyPr>
          <a:lstStyle/>
          <a:p>
            <a:pPr>
              <a:spcAft>
                <a:spcPts val="800"/>
              </a:spcAft>
            </a:pPr>
            <a:r>
              <a:rPr sz="1800" b="1">
                <a:solidFill>
                  <a:srgbClr val="1B2A47"/>
                </a:solidFill>
                <a:latin typeface="Georgia"/>
              </a:rPr>
              <a:t>Hak Anak di Rumah</a:t>
            </a:r>
          </a:p>
          <a:p>
            <a:pPr>
              <a:spcAft>
                <a:spcPts val="400"/>
              </a:spcAft>
            </a:pPr>
            <a:r>
              <a:rPr sz="1200">
                <a:solidFill>
                  <a:srgbClr val="566A7F"/>
                </a:solidFill>
                <a:latin typeface="Trebuchet MS"/>
              </a:rPr>
              <a:t>•  Mendapat kasih sayang dan perhatian penuh dari orang tua.</a:t>
            </a:r>
          </a:p>
          <a:p>
            <a:pPr>
              <a:spcAft>
                <a:spcPts val="400"/>
              </a:spcAft>
            </a:pPr>
            <a:r>
              <a:rPr sz="1200">
                <a:solidFill>
                  <a:srgbClr val="566A7F"/>
                </a:solidFill>
                <a:latin typeface="Trebuchet MS"/>
              </a:rPr>
              <a:t>•  Memperoleh bimbingan dan pendampingan saat belajar.</a:t>
            </a:r>
          </a:p>
          <a:p>
            <a:pPr>
              <a:spcAft>
                <a:spcPts val="400"/>
              </a:spcAft>
            </a:pPr>
            <a:r>
              <a:rPr sz="1200">
                <a:solidFill>
                  <a:srgbClr val="566A7F"/>
                </a:solidFill>
                <a:latin typeface="Trebuchet MS"/>
              </a:rPr>
              <a:t>•  Mendapat makanan bergizi, pakaian layak, dan tempat berteduh.</a:t>
            </a:r>
          </a:p>
          <a:p>
            <a:pPr>
              <a:spcAft>
                <a:spcPts val="400"/>
              </a:spcAft>
            </a:pPr>
            <a:r>
              <a:rPr sz="1200">
                <a:solidFill>
                  <a:srgbClr val="566A7F"/>
                </a:solidFill>
                <a:latin typeface="Trebuchet MS"/>
              </a:rPr>
              <a:t>•  Mendapatkan jaminan kesehatan dan rasa aman.</a:t>
            </a:r>
          </a:p>
        </p:txBody>
      </p:sp>
      <p:sp>
        <p:nvSpPr>
          <p:cNvPr id="9" name="Rounded Rectangle 8"/>
          <p:cNvSpPr/>
          <p:nvPr/>
        </p:nvSpPr>
        <p:spPr>
          <a:xfrm>
            <a:off x="6492240" y="2011680"/>
            <a:ext cx="4572000" cy="3474720"/>
          </a:xfrm>
          <a:prstGeom prst="roundRect">
            <a:avLst/>
          </a:prstGeom>
          <a:solidFill>
            <a:srgbClr val="FFFFFF"/>
          </a:solidFill>
          <a:ln w="19050">
            <a:solidFill>
              <a:srgbClr val="EEF2F6"/>
            </a:solid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675120" y="2194560"/>
            <a:ext cx="4206240" cy="3108960"/>
          </a:xfrm>
          <a:prstGeom prst="rect">
            <a:avLst/>
          </a:prstGeom>
          <a:noFill/>
        </p:spPr>
        <p:txBody>
          <a:bodyPr wrap="square" lIns="0" tIns="0" rIns="0" bIns="0">
            <a:spAutoFit/>
          </a:bodyPr>
          <a:lstStyle/>
          <a:p>
            <a:pPr>
              <a:spcAft>
                <a:spcPts val="800"/>
              </a:spcAft>
            </a:pPr>
            <a:r>
              <a:rPr sz="1800" b="1">
                <a:solidFill>
                  <a:srgbClr val="D9383A"/>
                </a:solidFill>
                <a:latin typeface="Georgia"/>
              </a:rPr>
              <a:t>Kewajiban Anak di Rumah</a:t>
            </a:r>
          </a:p>
          <a:p>
            <a:pPr>
              <a:spcAft>
                <a:spcPts val="400"/>
              </a:spcAft>
            </a:pPr>
            <a:r>
              <a:rPr sz="1200">
                <a:solidFill>
                  <a:srgbClr val="566A7F"/>
                </a:solidFill>
                <a:latin typeface="Trebuchet MS"/>
              </a:rPr>
              <a:t>•  Menghormati orang tua dan menyayangi seluruh anggota keluarga.</a:t>
            </a:r>
          </a:p>
          <a:p>
            <a:pPr>
              <a:spcAft>
                <a:spcPts val="400"/>
              </a:spcAft>
            </a:pPr>
            <a:r>
              <a:rPr sz="1200">
                <a:solidFill>
                  <a:srgbClr val="566A7F"/>
                </a:solidFill>
                <a:latin typeface="Trebuchet MS"/>
              </a:rPr>
              <a:t>•  Membantu meringankan beban pekerjaan rumah (menyapu, mengepel, mencuci piring).</a:t>
            </a:r>
          </a:p>
          <a:p>
            <a:pPr>
              <a:spcAft>
                <a:spcPts val="400"/>
              </a:spcAft>
            </a:pPr>
            <a:r>
              <a:rPr sz="1200">
                <a:solidFill>
                  <a:srgbClr val="566A7F"/>
                </a:solidFill>
                <a:latin typeface="Trebuchet MS"/>
              </a:rPr>
              <a:t>•  Mematuhi peraturan rumah yang telah disepakati bersama.</a:t>
            </a:r>
          </a:p>
          <a:p>
            <a:pPr>
              <a:spcAft>
                <a:spcPts val="400"/>
              </a:spcAft>
            </a:pPr>
            <a:r>
              <a:rPr sz="1200">
                <a:solidFill>
                  <a:srgbClr val="566A7F"/>
                </a:solidFill>
                <a:latin typeface="Trebuchet MS"/>
              </a:rPr>
              <a:t>•  Selalu berkata jujur kepada orang tua tanpa berbohong.</a:t>
            </a:r>
          </a:p>
        </p:txBody>
      </p:sp>
      <p:sp>
        <p:nvSpPr>
          <p:cNvPr id="11" name="TextBox 10"/>
          <p:cNvSpPr txBox="1"/>
          <p:nvPr/>
        </p:nvSpPr>
        <p:spPr>
          <a:xfrm>
            <a:off x="1097280" y="5669280"/>
            <a:ext cx="9966960" cy="457200"/>
          </a:xfrm>
          <a:prstGeom prst="rect">
            <a:avLst/>
          </a:prstGeom>
          <a:noFill/>
        </p:spPr>
        <p:txBody>
          <a:bodyPr wrap="square">
            <a:spAutoFit/>
          </a:bodyPr>
          <a:lstStyle/>
          <a:p>
            <a:pPr algn="ctr"/>
            <a:r>
              <a:rPr sz="1200" i="1">
                <a:solidFill>
                  <a:srgbClr val="566A7F"/>
                </a:solidFill>
                <a:latin typeface="Trebuchet MS"/>
              </a:rPr>
              <a:t>Remaja yang disiplin dan berbudi pekerti luhur selalu mulai melatih keseimbangan ini dari rumah!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TextBox 1"/>
          <p:cNvSpPr txBox="1"/>
          <p:nvPr/>
        </p:nvSpPr>
        <p:spPr>
          <a:xfrm>
            <a:off x="685800" y="365760"/>
            <a:ext cx="10817352" cy="365760"/>
          </a:xfrm>
          <a:prstGeom prst="rect">
            <a:avLst/>
          </a:prstGeom>
          <a:noFill/>
        </p:spPr>
        <p:txBody>
          <a:bodyPr wrap="square" lIns="0" tIns="0" rIns="0" bIns="0">
            <a:spAutoFit/>
          </a:bodyPr>
          <a:lstStyle/>
          <a:p>
            <a:r>
              <a:rPr sz="1100" b="1">
                <a:solidFill>
                  <a:srgbClr val="D9383A"/>
                </a:solidFill>
                <a:latin typeface="Trebuchet MS"/>
              </a:rPr>
              <a:t>BAB 2: HAK &amp; KEWAJIBAN WARGA NEGARA</a:t>
            </a:r>
          </a:p>
        </p:txBody>
      </p:sp>
      <p:sp>
        <p:nvSpPr>
          <p:cNvPr id="3" name="TextBox 2"/>
          <p:cNvSpPr txBox="1"/>
          <p:nvPr/>
        </p:nvSpPr>
        <p:spPr>
          <a:xfrm>
            <a:off x="685800" y="640080"/>
            <a:ext cx="10817352" cy="1005840"/>
          </a:xfrm>
          <a:prstGeom prst="rect">
            <a:avLst/>
          </a:prstGeom>
          <a:noFill/>
        </p:spPr>
        <p:txBody>
          <a:bodyPr wrap="square" lIns="0" tIns="0" rIns="0" bIns="0">
            <a:spAutoFit/>
          </a:bodyPr>
          <a:lstStyle/>
          <a:p>
            <a:r>
              <a:rPr sz="2600" b="1">
                <a:solidFill>
                  <a:srgbClr val="1B2A47"/>
                </a:solidFill>
                <a:latin typeface="Georgia"/>
              </a:rPr>
              <a:t>Tantangan Detektif Kelas: Yuk, Diskusi Bersama Kelompok!</a:t>
            </a:r>
          </a:p>
        </p:txBody>
      </p:sp>
      <p:sp>
        <p:nvSpPr>
          <p:cNvPr id="4" name="Rectangle 3"/>
          <p:cNvSpPr/>
          <p:nvPr/>
        </p:nvSpPr>
        <p:spPr>
          <a:xfrm>
            <a:off x="685800" y="1371600"/>
            <a:ext cx="10817352" cy="25400"/>
          </a:xfrm>
          <a:prstGeom prst="rect">
            <a:avLst/>
          </a:prstGeom>
          <a:solidFill>
            <a:srgbClr val="E0A9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0" y="6309360"/>
            <a:ext cx="1444752" cy="365760"/>
          </a:xfrm>
          <a:prstGeom prst="rect">
            <a:avLst/>
          </a:prstGeom>
          <a:noFill/>
        </p:spPr>
        <p:txBody>
          <a:bodyPr wrap="square" lIns="0" tIns="0" rIns="0" bIns="0">
            <a:spAutoFit/>
          </a:bodyPr>
          <a:lstStyle/>
          <a:p>
            <a:pPr algn="r"/>
            <a:r>
              <a:rPr sz="1000" b="1">
                <a:solidFill>
                  <a:srgbClr val="1B2A47"/>
                </a:solidFill>
                <a:latin typeface="Trebuchet MS"/>
              </a:rPr>
              <a:t>10 / 10</a:t>
            </a:r>
          </a:p>
        </p:txBody>
      </p:sp>
      <p:sp>
        <p:nvSpPr>
          <p:cNvPr id="7" name="Rounded Rectangle 6"/>
          <p:cNvSpPr/>
          <p:nvPr/>
        </p:nvSpPr>
        <p:spPr>
          <a:xfrm>
            <a:off x="685800" y="1828800"/>
            <a:ext cx="10817352" cy="1005840"/>
          </a:xfrm>
          <a:prstGeom prst="roundRect">
            <a:avLst/>
          </a:prstGeom>
          <a:solidFill>
            <a:srgbClr val="EEF2F6"/>
          </a:solidFill>
          <a:ln>
            <a:noFill/>
          </a:ln>
          <a:effectLst>
            <a:outerShdw blurRad="150000" dist="30000" dir="5400000">
              <a:srgbClr val="000000">
                <a:alpha val="1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1920240"/>
            <a:ext cx="10424160" cy="822960"/>
          </a:xfrm>
          <a:prstGeom prst="rect">
            <a:avLst/>
          </a:prstGeom>
          <a:noFill/>
        </p:spPr>
        <p:txBody>
          <a:bodyPr wrap="square">
            <a:spAutoFit/>
          </a:bodyPr>
          <a:lstStyle/>
          <a:p>
            <a:r>
              <a:rPr sz="1100" b="1">
                <a:solidFill>
                  <a:srgbClr val="D9383A"/>
                </a:solidFill>
                <a:latin typeface="Trebuchet MS"/>
              </a:rPr>
              <a:t>AKTIVITAS DISKUSI KELOMPOK (Hlm. 141)
</a:t>
            </a:r>
            <a:r>
              <a:rPr sz="1200">
                <a:solidFill>
                  <a:srgbClr val="1B2A47"/>
                </a:solidFill>
                <a:latin typeface="Trebuchet MS"/>
              </a:rPr>
              <a:t>Bentuk kelompok terdiri dari 3-5 siswa. Diskusikan dan bandingkan pendapat tokoh di slide sebelumnya, lalu rumuskan pengertian hak dan kewajiban berdasarkan pemikiran kelompok kalian sendiri!</a:t>
            </a:r>
          </a:p>
        </p:txBody>
      </p:sp>
      <p:graphicFrame>
        <p:nvGraphicFramePr>
          <p:cNvPr id="9" name="Table 8"/>
          <p:cNvGraphicFramePr>
            <a:graphicFrameLocks noGrp="1"/>
          </p:cNvGraphicFramePr>
          <p:nvPr/>
        </p:nvGraphicFramePr>
        <p:xfrm>
          <a:off x="685800" y="3017520"/>
          <a:ext cx="10817352" cy="25603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3959352">
                  <a:extLst>
                    <a:ext uri="{9D8B030D-6E8A-4147-A177-3AD203B41FA5}">
                      <a16:colId xmlns:a16="http://schemas.microsoft.com/office/drawing/2014/main" val="20002"/>
                    </a:ext>
                  </a:extLst>
                </a:gridCol>
              </a:tblGrid>
              <a:tr h="853440">
                <a:tc>
                  <a:txBody>
                    <a:bodyPr/>
                    <a:lstStyle/>
                    <a:p>
                      <a:r>
                        <a:rPr sz="1300" b="1">
                          <a:solidFill>
                            <a:srgbClr val="FFFFFF"/>
                          </a:solidFill>
                          <a:latin typeface="Georgia"/>
                        </a:rPr>
                        <a:t>Elemen Diskusi</a:t>
                      </a:r>
                    </a:p>
                  </a:txBody>
                  <a:tcPr marL="127000" marR="127000" marT="76200" marB="76200">
                    <a:solidFill>
                      <a:srgbClr val="1B2A47"/>
                    </a:solidFill>
                  </a:tcPr>
                </a:tc>
                <a:tc>
                  <a:txBody>
                    <a:bodyPr/>
                    <a:lstStyle/>
                    <a:p>
                      <a:r>
                        <a:rPr sz="1300" b="1">
                          <a:solidFill>
                            <a:srgbClr val="FFFFFF"/>
                          </a:solidFill>
                          <a:latin typeface="Georgia"/>
                        </a:rPr>
                        <a:t>Pendapat Ahli Singkat</a:t>
                      </a:r>
                    </a:p>
                  </a:txBody>
                  <a:tcPr marL="127000" marR="127000" marT="76200" marB="76200">
                    <a:solidFill>
                      <a:srgbClr val="1B2A47"/>
                    </a:solidFill>
                  </a:tcPr>
                </a:tc>
                <a:tc>
                  <a:txBody>
                    <a:bodyPr/>
                    <a:lstStyle/>
                    <a:p>
                      <a:r>
                        <a:rPr sz="1300" b="1">
                          <a:solidFill>
                            <a:srgbClr val="FFFFFF"/>
                          </a:solidFill>
                          <a:latin typeface="Georgia"/>
                        </a:rPr>
                        <a:t>Makna Menurut Kelompok Kalian</a:t>
                      </a:r>
                    </a:p>
                  </a:txBody>
                  <a:tcPr marL="127000" marR="127000" marT="76200" marB="76200">
                    <a:solidFill>
                      <a:srgbClr val="1B2A47"/>
                    </a:solidFill>
                  </a:tcPr>
                </a:tc>
                <a:extLst>
                  <a:ext uri="{0D108BD9-81ED-4DB2-BD59-A6C34878D82A}">
                    <a16:rowId xmlns:a16="http://schemas.microsoft.com/office/drawing/2014/main" val="10000"/>
                  </a:ext>
                </a:extLst>
              </a:tr>
              <a:tr h="853440">
                <a:tc>
                  <a:txBody>
                    <a:bodyPr/>
                    <a:lstStyle/>
                    <a:p>
                      <a:r>
                        <a:rPr sz="1200" b="1">
                          <a:solidFill>
                            <a:srgbClr val="1B2A47"/>
                          </a:solidFill>
                          <a:latin typeface="Trebuchet MS"/>
                        </a:rPr>
                        <a:t>HAK (Prof. Notonegoro / John Salmond)</a:t>
                      </a:r>
                    </a:p>
                  </a:txBody>
                  <a:tcPr marL="127000" marR="127000" marT="101600" marB="101600">
                    <a:solidFill>
                      <a:srgbClr val="FFFFFF"/>
                    </a:solidFill>
                  </a:tcPr>
                </a:tc>
                <a:tc>
                  <a:txBody>
                    <a:bodyPr/>
                    <a:lstStyle/>
                    <a:p>
                      <a:r>
                        <a:rPr sz="1200">
                          <a:solidFill>
                            <a:srgbClr val="1B2A47"/>
                          </a:solidFill>
                          <a:latin typeface="Trebuchet MS"/>
                        </a:rPr>
                        <a:t>Kekuasaan bertindak universal atau terbagi menjadi 4 jenis.</a:t>
                      </a:r>
                    </a:p>
                  </a:txBody>
                  <a:tcPr marL="127000" marR="127000" marT="101600" marB="101600">
                    <a:solidFill>
                      <a:srgbClr val="FFFFFF"/>
                    </a:solidFill>
                  </a:tcPr>
                </a:tc>
                <a:tc>
                  <a:txBody>
                    <a:bodyPr/>
                    <a:lstStyle/>
                    <a:p>
                      <a:r>
                        <a:rPr sz="1200" i="1">
                          <a:solidFill>
                            <a:srgbClr val="8A9EB2"/>
                          </a:solidFill>
                          <a:latin typeface="Trebuchet MS"/>
                        </a:rPr>
                        <a:t>Tuliskan pendapat kelompokmu di sini...</a:t>
                      </a:r>
                    </a:p>
                  </a:txBody>
                  <a:tcPr marL="127000" marR="127000" marT="101600" marB="101600">
                    <a:solidFill>
                      <a:srgbClr val="FFFFFF"/>
                    </a:solidFill>
                  </a:tcPr>
                </a:tc>
                <a:extLst>
                  <a:ext uri="{0D108BD9-81ED-4DB2-BD59-A6C34878D82A}">
                    <a16:rowId xmlns:a16="http://schemas.microsoft.com/office/drawing/2014/main" val="10001"/>
                  </a:ext>
                </a:extLst>
              </a:tr>
              <a:tr h="853440">
                <a:tc>
                  <a:txBody>
                    <a:bodyPr/>
                    <a:lstStyle/>
                    <a:p>
                      <a:r>
                        <a:rPr sz="1200" b="1">
                          <a:solidFill>
                            <a:srgbClr val="1B2A47"/>
                          </a:solidFill>
                          <a:latin typeface="Trebuchet MS"/>
                        </a:rPr>
                        <a:t>KEWAJIBAN (Johan Yasin / John Salmond)</a:t>
                      </a:r>
                    </a:p>
                  </a:txBody>
                  <a:tcPr marL="127000" marR="127000" marT="101600" marB="101600">
                    <a:solidFill>
                      <a:srgbClr val="FAF9F5"/>
                    </a:solidFill>
                  </a:tcPr>
                </a:tc>
                <a:tc>
                  <a:txBody>
                    <a:bodyPr/>
                    <a:lstStyle/>
                    <a:p>
                      <a:r>
                        <a:rPr sz="1200">
                          <a:solidFill>
                            <a:srgbClr val="1B2A47"/>
                          </a:solidFill>
                          <a:latin typeface="Trebuchet MS"/>
                        </a:rPr>
                        <a:t>Keharusan mutlak bertindak agar terhindar dari sanksi hukum.</a:t>
                      </a:r>
                    </a:p>
                  </a:txBody>
                  <a:tcPr marL="127000" marR="127000" marT="101600" marB="101600">
                    <a:solidFill>
                      <a:srgbClr val="FAF9F5"/>
                    </a:solidFill>
                  </a:tcPr>
                </a:tc>
                <a:tc>
                  <a:txBody>
                    <a:bodyPr/>
                    <a:lstStyle/>
                    <a:p>
                      <a:r>
                        <a:rPr sz="1200" i="1">
                          <a:solidFill>
                            <a:srgbClr val="8A9EB2"/>
                          </a:solidFill>
                          <a:latin typeface="Trebuchet MS"/>
                        </a:rPr>
                        <a:t>Tuliskan pendapat kelompokmu di sini...</a:t>
                      </a:r>
                    </a:p>
                  </a:txBody>
                  <a:tcPr marL="127000" marR="127000" marT="101600" marB="101600">
                    <a:solidFill>
                      <a:srgbClr val="FAF9F5"/>
                    </a:solidFill>
                  </a:tcPr>
                </a:tc>
                <a:extLst>
                  <a:ext uri="{0D108BD9-81ED-4DB2-BD59-A6C34878D82A}">
                    <a16:rowId xmlns:a16="http://schemas.microsoft.com/office/drawing/2014/main" val="10002"/>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TotalTime>
  <Words>1133</Words>
  <Application>Microsoft Office PowerPoint</Application>
  <PresentationFormat>Widescreen</PresentationFormat>
  <Paragraphs>106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Georgia</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Miftahul Rahman</cp:lastModifiedBy>
  <cp:revision>2</cp:revision>
  <dcterms:created xsi:type="dcterms:W3CDTF">2013-01-27T09:14:16Z</dcterms:created>
  <dcterms:modified xsi:type="dcterms:W3CDTF">2026-09-18T00:42:55Z</dcterms:modified>
  <cp:category/>
</cp:coreProperties>
</file>